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61"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0782DB-8E2C-4207-8B24-E9FD911C9AF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7B0DC8B-B706-4CCE-897C-A30D4AE581B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3DB443E-07DD-46D6-AABA-F62569E85BDF}"/>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2DBEED57-1625-412A-A1C4-9E6810FAF50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B81A995-9396-413D-BDCC-E63AE0A89D28}"/>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475444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DF1944-0516-4AD8-B47E-5682F537439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2DAE879-4EE2-473F-813A-F5804CF5101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0EB9B3-9F94-4196-BFFA-2307D01A9052}"/>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EF71F4DD-2948-4E7B-A54A-2A0AB006102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A7BE52-D0CC-421B-9C85-624388F0DA16}"/>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42041655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87267-8105-46D5-B46F-1C78C1B76F4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F344EB7-6E32-484C-AC03-D0391DCC70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8D287D9-2058-42CE-8850-A868C68FD637}"/>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DA5E653E-7B2D-43DF-9A03-BE3DD2831A7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34D835-2EA6-458D-9B0E-6367C883BD8C}"/>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13163449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FDA6B-FB66-47B6-80E6-291DB47F794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0A7594-15B7-48D4-85B1-CF3488F6FBB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FFDD4B4-0EBF-43DA-ABE4-786B1A4D62F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8632246-989A-47C6-879D-0527430F0762}"/>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6" name="Footer Placeholder 5">
            <a:extLst>
              <a:ext uri="{FF2B5EF4-FFF2-40B4-BE49-F238E27FC236}">
                <a16:creationId xmlns:a16="http://schemas.microsoft.com/office/drawing/2014/main" id="{3CA721CE-206E-4040-9368-3E59219800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EFCCAA8-9C6A-4D51-9FEB-80F5B778880E}"/>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121586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BE536-257C-4F5C-9D85-044591DAC27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A67C1A-E2F4-4007-A264-FC462D6464E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9E321AA-BEB6-4BC6-9F2F-7CF6BB68A659}"/>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19C674-5138-480B-B338-B7660184660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C380AD3-6A2D-484D-83CB-31FDB31472D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0F0A0C6A-A411-46DC-8E6A-1A470495F1BA}"/>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8" name="Footer Placeholder 7">
            <a:extLst>
              <a:ext uri="{FF2B5EF4-FFF2-40B4-BE49-F238E27FC236}">
                <a16:creationId xmlns:a16="http://schemas.microsoft.com/office/drawing/2014/main" id="{B6DBC479-6A98-44DC-8282-27491C4D87A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BC427F4-875B-4BD2-BBEE-268CC9C9A502}"/>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1370093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474991-A3A9-4BD6-9C02-5B54617EDA2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B0A10FD-B631-4C4E-BC0F-2BF6BE9704B8}"/>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4" name="Footer Placeholder 3">
            <a:extLst>
              <a:ext uri="{FF2B5EF4-FFF2-40B4-BE49-F238E27FC236}">
                <a16:creationId xmlns:a16="http://schemas.microsoft.com/office/drawing/2014/main" id="{F0951799-4BF1-4554-8360-33CC0DD527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9D10560-FC8D-47D9-AA59-CEC04B58D718}"/>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287798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12241C9-1975-4522-8302-41E877667766}"/>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3" name="Footer Placeholder 2">
            <a:extLst>
              <a:ext uri="{FF2B5EF4-FFF2-40B4-BE49-F238E27FC236}">
                <a16:creationId xmlns:a16="http://schemas.microsoft.com/office/drawing/2014/main" id="{87C24490-8BCE-4FF6-A977-226480C991E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75847D-38ED-4CC0-A957-AA4038EFEDCE}"/>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1029325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4B40F-0575-42B6-9391-04F80BA7B2A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D3F6118-860B-406D-9777-A7F9F85AFD5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183A4D7-DF17-454D-8922-BD8B429469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37F01B-04A7-4BD7-8D21-C04BA58CDA49}"/>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6" name="Footer Placeholder 5">
            <a:extLst>
              <a:ext uri="{FF2B5EF4-FFF2-40B4-BE49-F238E27FC236}">
                <a16:creationId xmlns:a16="http://schemas.microsoft.com/office/drawing/2014/main" id="{9D5C2715-1843-4795-8590-74AD0E4CE86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97CD4B5-1060-40EE-B4A1-18DE84A89E95}"/>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473449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064C-AB6D-4874-8416-0D84FB05FA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A880F11-A5A0-478E-85AA-5737CEFDCC6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70F987-A06C-42B6-B3CC-73107050CB9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CE05E6F-B8FE-44F0-A1FE-69392BF5EC92}"/>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6" name="Footer Placeholder 5">
            <a:extLst>
              <a:ext uri="{FF2B5EF4-FFF2-40B4-BE49-F238E27FC236}">
                <a16:creationId xmlns:a16="http://schemas.microsoft.com/office/drawing/2014/main" id="{3A727FF5-A295-4C59-B252-F15E431E7C2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22942FA-29A7-416A-8FC2-65BBF44BB1D4}"/>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4449893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F0B60-5889-4F73-B57C-9537BBA8479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F6456CC-6866-4185-9379-6B0318963C2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3FA08B0-B1BF-43E3-8A47-529985A86696}"/>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680AEC9B-3FAF-4FB1-B21D-9696F835A8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F48ACF-7539-436A-AC99-316CC6F51DA6}"/>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41222504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BDA8EF-DF38-4C9D-9ED5-E81197E18E9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FFEE04-BCEA-4D81-AD23-28E350E93A2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E9D83D1-2E94-48E3-910B-0C6458EB91C2}"/>
              </a:ext>
            </a:extLst>
          </p:cNvPr>
          <p:cNvSpPr>
            <a:spLocks noGrp="1"/>
          </p:cNvSpPr>
          <p:nvPr>
            <p:ph type="dt" sz="half" idx="10"/>
          </p:nvPr>
        </p:nvSpPr>
        <p:spPr/>
        <p:txBody>
          <a:body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EE776A59-89A1-4B56-A3A8-B53B9B9E634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565AEDA-8D71-4103-998E-603ED7460A92}"/>
              </a:ext>
            </a:extLst>
          </p:cNvPr>
          <p:cNvSpPr>
            <a:spLocks noGrp="1"/>
          </p:cNvSpPr>
          <p:nvPr>
            <p:ph type="sldNum" sz="quarter" idx="12"/>
          </p:nvPr>
        </p:nvSpPr>
        <p:spPr/>
        <p:txBody>
          <a:bodyPr/>
          <a:lstStyle/>
          <a:p>
            <a:fld id="{F5AFB698-73D2-4487-A519-36D720AA0259}" type="slidenum">
              <a:rPr lang="en-GB" smtClean="0"/>
              <a:t>‹#›</a:t>
            </a:fld>
            <a:endParaRPr lang="en-GB"/>
          </a:p>
        </p:txBody>
      </p:sp>
    </p:spTree>
    <p:extLst>
      <p:ext uri="{BB962C8B-B14F-4D97-AF65-F5344CB8AC3E}">
        <p14:creationId xmlns:p14="http://schemas.microsoft.com/office/powerpoint/2010/main" val="183605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B73984-56B1-4466-B1B4-9DF911D3C3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6AB1D91-5686-4021-872A-BF616DC0BF2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01D302-B046-418D-A0D8-92F205E6051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AC15177-9B1B-4191-AA7C-AD51FD6ECA4C}" type="datetimeFigureOut">
              <a:rPr lang="en-GB" smtClean="0"/>
              <a:t>16/10/2022</a:t>
            </a:fld>
            <a:endParaRPr lang="en-GB"/>
          </a:p>
        </p:txBody>
      </p:sp>
      <p:sp>
        <p:nvSpPr>
          <p:cNvPr id="5" name="Footer Placeholder 4">
            <a:extLst>
              <a:ext uri="{FF2B5EF4-FFF2-40B4-BE49-F238E27FC236}">
                <a16:creationId xmlns:a16="http://schemas.microsoft.com/office/drawing/2014/main" id="{CE3C94D8-64BA-40DE-8206-FC013302751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BEF8F71-636E-4BF9-95C1-13E9B6CD46C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AFB698-73D2-4487-A519-36D720AA0259}" type="slidenum">
              <a:rPr lang="en-GB" smtClean="0"/>
              <a:t>‹#›</a:t>
            </a:fld>
            <a:endParaRPr lang="en-GB"/>
          </a:p>
        </p:txBody>
      </p:sp>
    </p:spTree>
    <p:extLst>
      <p:ext uri="{BB962C8B-B14F-4D97-AF65-F5344CB8AC3E}">
        <p14:creationId xmlns:p14="http://schemas.microsoft.com/office/powerpoint/2010/main" val="31143410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4802818" y="1509209"/>
            <a:ext cx="6409679"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04059" y="5024762"/>
            <a:ext cx="1500538"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1</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887085" y="3723163"/>
            <a:ext cx="2139237" cy="1216136"/>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solidFill>
                  <a:schemeClr val="tx1"/>
                </a:solidFill>
                <a:latin typeface="Comic Sans MS" panose="030F0702030302020204" pitchFamily="66" charset="0"/>
              </a:rPr>
              <a:t>During year 10 students will either be following the WJEC sport and coaching principles or participating in core PE.  During year 10 they will continue to develop their skills and techniques in a variety of sports with a focus on living a healthy active lifestyle  </a:t>
            </a:r>
          </a:p>
        </p:txBody>
      </p:sp>
      <p:sp>
        <p:nvSpPr>
          <p:cNvPr id="24" name="Rectangle 23">
            <a:extLst>
              <a:ext uri="{FF2B5EF4-FFF2-40B4-BE49-F238E27FC236}">
                <a16:creationId xmlns:a16="http://schemas.microsoft.com/office/drawing/2014/main" id="{40FB93CF-23EC-46C1-B9BD-63ABB89EB381}"/>
              </a:ext>
            </a:extLst>
          </p:cNvPr>
          <p:cNvSpPr/>
          <p:nvPr/>
        </p:nvSpPr>
        <p:spPr>
          <a:xfrm>
            <a:off x="3100824" y="5024761"/>
            <a:ext cx="1514614"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2</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8587060" y="5084692"/>
            <a:ext cx="1361990"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Volleyball</a:t>
            </a:r>
          </a:p>
        </p:txBody>
      </p:sp>
      <p:sp>
        <p:nvSpPr>
          <p:cNvPr id="36" name="Rectangle: Rounded Corners 35">
            <a:extLst>
              <a:ext uri="{FF2B5EF4-FFF2-40B4-BE49-F238E27FC236}">
                <a16:creationId xmlns:a16="http://schemas.microsoft.com/office/drawing/2014/main" id="{4A60D147-4DF4-4B7D-BF3A-29533806D59F}"/>
              </a:ext>
            </a:extLst>
          </p:cNvPr>
          <p:cNvSpPr/>
          <p:nvPr/>
        </p:nvSpPr>
        <p:spPr>
          <a:xfrm>
            <a:off x="5175390" y="5104664"/>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Basketball</a:t>
            </a:r>
          </a:p>
        </p:txBody>
      </p:sp>
      <p:sp>
        <p:nvSpPr>
          <p:cNvPr id="37" name="Rectangle: Rounded Corners 36">
            <a:extLst>
              <a:ext uri="{FF2B5EF4-FFF2-40B4-BE49-F238E27FC236}">
                <a16:creationId xmlns:a16="http://schemas.microsoft.com/office/drawing/2014/main" id="{B9F7BB8A-4BAC-45A2-AB66-A6E163C92CEC}"/>
              </a:ext>
            </a:extLst>
          </p:cNvPr>
          <p:cNvSpPr/>
          <p:nvPr/>
        </p:nvSpPr>
        <p:spPr>
          <a:xfrm>
            <a:off x="1394776" y="5118721"/>
            <a:ext cx="1426072" cy="292960"/>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Badminton</a:t>
            </a:r>
          </a:p>
        </p:txBody>
      </p:sp>
      <p:sp>
        <p:nvSpPr>
          <p:cNvPr id="33" name="Rectangle 32">
            <a:extLst>
              <a:ext uri="{FF2B5EF4-FFF2-40B4-BE49-F238E27FC236}">
                <a16:creationId xmlns:a16="http://schemas.microsoft.com/office/drawing/2014/main" id="{B2F30D79-97A0-42B5-82A2-25D75B8BD0D8}"/>
              </a:ext>
            </a:extLst>
          </p:cNvPr>
          <p:cNvSpPr/>
          <p:nvPr/>
        </p:nvSpPr>
        <p:spPr>
          <a:xfrm>
            <a:off x="5757691" y="3266985"/>
            <a:ext cx="1570385"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10 Term 3</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8204440" y="3301664"/>
            <a:ext cx="1383442" cy="292959"/>
          </a:xfrm>
          <a:prstGeom prst="roundRect">
            <a:avLst/>
          </a:prstGeom>
          <a:solidFill>
            <a:srgbClr val="66FF66"/>
          </a:solidFill>
          <a:ln>
            <a:solidFill>
              <a:srgbClr val="66FF6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Rounders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8263135" y="1548320"/>
            <a:ext cx="2454350"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Coaching controlled assessment</a:t>
            </a:r>
          </a:p>
        </p:txBody>
      </p:sp>
      <p:sp>
        <p:nvSpPr>
          <p:cNvPr id="8" name="Arrow: Left 7">
            <a:extLst>
              <a:ext uri="{FF2B5EF4-FFF2-40B4-BE49-F238E27FC236}">
                <a16:creationId xmlns:a16="http://schemas.microsoft.com/office/drawing/2014/main" id="{0355F4CA-1860-4F50-9A6F-AB4F7DF91321}"/>
              </a:ext>
            </a:extLst>
          </p:cNvPr>
          <p:cNvSpPr/>
          <p:nvPr/>
        </p:nvSpPr>
        <p:spPr>
          <a:xfrm>
            <a:off x="4443345" y="1301094"/>
            <a:ext cx="1891608" cy="787413"/>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5472293" y="876076"/>
            <a:ext cx="2173079" cy="1792810"/>
          </a:xfrm>
          <a:prstGeom prst="irregularSeal1">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Sports Day</a:t>
            </a:r>
          </a:p>
        </p:txBody>
      </p:sp>
      <p:sp>
        <p:nvSpPr>
          <p:cNvPr id="55" name="Rectangle 54">
            <a:extLst>
              <a:ext uri="{FF2B5EF4-FFF2-40B4-BE49-F238E27FC236}">
                <a16:creationId xmlns:a16="http://schemas.microsoft.com/office/drawing/2014/main" id="{1BD762F9-16B2-4F9F-80FF-1D95DCADA140}"/>
              </a:ext>
            </a:extLst>
          </p:cNvPr>
          <p:cNvSpPr/>
          <p:nvPr/>
        </p:nvSpPr>
        <p:spPr>
          <a:xfrm>
            <a:off x="2959427" y="1474530"/>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11</a:t>
            </a:r>
          </a:p>
        </p:txBody>
      </p:sp>
      <p:sp>
        <p:nvSpPr>
          <p:cNvPr id="56" name="Rectangle 55">
            <a:extLst>
              <a:ext uri="{FF2B5EF4-FFF2-40B4-BE49-F238E27FC236}">
                <a16:creationId xmlns:a16="http://schemas.microsoft.com/office/drawing/2014/main" id="{8D3C110B-D1A8-426C-BC11-BF73CC5B1F0B}"/>
              </a:ext>
            </a:extLst>
          </p:cNvPr>
          <p:cNvSpPr/>
          <p:nvPr/>
        </p:nvSpPr>
        <p:spPr>
          <a:xfrm>
            <a:off x="8415264" y="5556906"/>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3024158" y="5556906"/>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986535" y="160978"/>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dirty="0">
                <a:solidFill>
                  <a:schemeClr val="tx1"/>
                </a:solidFill>
                <a:latin typeface="Comic Sans MS" panose="030F0702030302020204" pitchFamily="66" charset="0"/>
              </a:rPr>
              <a:t>Rounders</a:t>
            </a: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513686" y="175225"/>
            <a:ext cx="4263309" cy="830997"/>
          </a:xfrm>
          <a:prstGeom prst="rect">
            <a:avLst/>
          </a:prstGeom>
          <a:noFill/>
          <a:ln w="57150">
            <a:solidFill>
              <a:srgbClr val="0070C0"/>
            </a:solidFill>
          </a:ln>
        </p:spPr>
        <p:txBody>
          <a:bodyPr wrap="square" rtlCol="0">
            <a:spAutoFit/>
          </a:bodyPr>
          <a:lstStyle/>
          <a:p>
            <a:pPr algn="ctr"/>
            <a:r>
              <a:rPr lang="en-GB" sz="2400" dirty="0">
                <a:latin typeface="Comic Sans MS" panose="030F0702030302020204" pitchFamily="66" charset="0"/>
              </a:rPr>
              <a:t>Year 10 Sport and Coaching  PE Curriculum Journey</a:t>
            </a:r>
          </a:p>
        </p:txBody>
      </p:sp>
      <p:sp>
        <p:nvSpPr>
          <p:cNvPr id="60" name="Rectangle: Rounded Corners 59">
            <a:extLst>
              <a:ext uri="{FF2B5EF4-FFF2-40B4-BE49-F238E27FC236}">
                <a16:creationId xmlns:a16="http://schemas.microsoft.com/office/drawing/2014/main" id="{184B0117-8002-4F15-8F8B-72036661B166}"/>
              </a:ext>
            </a:extLst>
          </p:cNvPr>
          <p:cNvSpPr/>
          <p:nvPr/>
        </p:nvSpPr>
        <p:spPr>
          <a:xfrm>
            <a:off x="6884843" y="5033637"/>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2 Improving Sporting Performance</a:t>
            </a:r>
          </a:p>
        </p:txBody>
      </p:sp>
      <p:sp>
        <p:nvSpPr>
          <p:cNvPr id="63" name="Rectangle 62">
            <a:extLst>
              <a:ext uri="{FF2B5EF4-FFF2-40B4-BE49-F238E27FC236}">
                <a16:creationId xmlns:a16="http://schemas.microsoft.com/office/drawing/2014/main" id="{3D1298F9-3DAA-4336-942E-4B3CC4F286E3}"/>
              </a:ext>
            </a:extLst>
          </p:cNvPr>
          <p:cNvSpPr/>
          <p:nvPr/>
        </p:nvSpPr>
        <p:spPr>
          <a:xfrm>
            <a:off x="2761382" y="3776348"/>
            <a:ext cx="5181373" cy="1158275"/>
          </a:xfrm>
          <a:prstGeom prst="rect">
            <a:avLst/>
          </a:prstGeom>
          <a:solidFill>
            <a:srgbClr val="FFCCFF"/>
          </a:solidFill>
          <a:ln w="95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1100" dirty="0">
                <a:solidFill>
                  <a:schemeClr val="tx1"/>
                </a:solidFill>
                <a:latin typeface="Comic Sans MS" panose="030F0702030302020204" pitchFamily="66" charset="0"/>
              </a:rPr>
              <a:t>AO1 – Demonstrate knowledge and understanding from across the specification.</a:t>
            </a:r>
          </a:p>
          <a:p>
            <a:pPr algn="ctr"/>
            <a:r>
              <a:rPr lang="en-GB" sz="1100" dirty="0">
                <a:solidFill>
                  <a:schemeClr val="tx1"/>
                </a:solidFill>
                <a:latin typeface="Comic Sans MS" panose="030F0702030302020204" pitchFamily="66" charset="0"/>
              </a:rPr>
              <a:t>AO2 – Apply skills, knowledge and understanding in a variety of contexts and in planning and carrying out investigations and tasks.</a:t>
            </a:r>
          </a:p>
          <a:p>
            <a:pPr algn="ctr"/>
            <a:r>
              <a:rPr lang="en-GB" sz="1100" dirty="0">
                <a:solidFill>
                  <a:schemeClr val="tx1"/>
                </a:solidFill>
                <a:latin typeface="Comic Sans MS" panose="030F0702030302020204" pitchFamily="66" charset="0"/>
              </a:rPr>
              <a:t>AO3 – Analyse and evaluate information, making reasoned judgements and presenting conclusions</a:t>
            </a:r>
          </a:p>
        </p:txBody>
      </p:sp>
      <p:sp>
        <p:nvSpPr>
          <p:cNvPr id="41" name="Rectangle: Rounded Corners 40">
            <a:extLst>
              <a:ext uri="{FF2B5EF4-FFF2-40B4-BE49-F238E27FC236}">
                <a16:creationId xmlns:a16="http://schemas.microsoft.com/office/drawing/2014/main" id="{83A05D35-ABA2-4124-8FC7-EE663A4D6194}"/>
              </a:ext>
            </a:extLst>
          </p:cNvPr>
          <p:cNvSpPr/>
          <p:nvPr/>
        </p:nvSpPr>
        <p:spPr>
          <a:xfrm>
            <a:off x="250049" y="3871805"/>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2 Improving Sporting Performance</a:t>
            </a:r>
          </a:p>
        </p:txBody>
      </p:sp>
      <p:sp>
        <p:nvSpPr>
          <p:cNvPr id="42" name="Rectangle: Rounded Corners 41">
            <a:extLst>
              <a:ext uri="{FF2B5EF4-FFF2-40B4-BE49-F238E27FC236}">
                <a16:creationId xmlns:a16="http://schemas.microsoft.com/office/drawing/2014/main" id="{A0D8888B-1092-4B43-8145-B56178ED806C}"/>
              </a:ext>
            </a:extLst>
          </p:cNvPr>
          <p:cNvSpPr/>
          <p:nvPr/>
        </p:nvSpPr>
        <p:spPr>
          <a:xfrm>
            <a:off x="1568790" y="3281780"/>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Fitness Testing</a:t>
            </a:r>
          </a:p>
        </p:txBody>
      </p:sp>
      <p:sp>
        <p:nvSpPr>
          <p:cNvPr id="43" name="Rectangle: Rounded Corners 42">
            <a:extLst>
              <a:ext uri="{FF2B5EF4-FFF2-40B4-BE49-F238E27FC236}">
                <a16:creationId xmlns:a16="http://schemas.microsoft.com/office/drawing/2014/main" id="{0B13D182-559C-42AA-A8B6-3398D2582C36}"/>
              </a:ext>
            </a:extLst>
          </p:cNvPr>
          <p:cNvSpPr/>
          <p:nvPr/>
        </p:nvSpPr>
        <p:spPr>
          <a:xfrm>
            <a:off x="10564028" y="2096891"/>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3 Coaching Principles</a:t>
            </a:r>
          </a:p>
        </p:txBody>
      </p:sp>
      <p:sp>
        <p:nvSpPr>
          <p:cNvPr id="47" name="Rectangle: Rounded Corners 46">
            <a:extLst>
              <a:ext uri="{FF2B5EF4-FFF2-40B4-BE49-F238E27FC236}">
                <a16:creationId xmlns:a16="http://schemas.microsoft.com/office/drawing/2014/main" id="{838A8502-FD98-4B4C-978A-CF041B49F13F}"/>
              </a:ext>
            </a:extLst>
          </p:cNvPr>
          <p:cNvSpPr/>
          <p:nvPr/>
        </p:nvSpPr>
        <p:spPr>
          <a:xfrm>
            <a:off x="3313395" y="2890794"/>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3 Coaching Principles</a:t>
            </a:r>
          </a:p>
        </p:txBody>
      </p:sp>
      <p:cxnSp>
        <p:nvCxnSpPr>
          <p:cNvPr id="12" name="Straight Arrow Connector 11">
            <a:extLst>
              <a:ext uri="{FF2B5EF4-FFF2-40B4-BE49-F238E27FC236}">
                <a16:creationId xmlns:a16="http://schemas.microsoft.com/office/drawing/2014/main" id="{6300BC0F-E87D-4660-B693-F6A79F9117BE}"/>
              </a:ext>
            </a:extLst>
          </p:cNvPr>
          <p:cNvCxnSpPr>
            <a:cxnSpLocks/>
          </p:cNvCxnSpPr>
          <p:nvPr/>
        </p:nvCxnSpPr>
        <p:spPr>
          <a:xfrm>
            <a:off x="1012054" y="2775162"/>
            <a:ext cx="152167" cy="69600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3235E633-2589-4BAC-A2CD-9E09865F8AAF}"/>
              </a:ext>
            </a:extLst>
          </p:cNvPr>
          <p:cNvCxnSpPr>
            <a:cxnSpLocks/>
          </p:cNvCxnSpPr>
          <p:nvPr/>
        </p:nvCxnSpPr>
        <p:spPr>
          <a:xfrm flipV="1">
            <a:off x="6451212" y="5431022"/>
            <a:ext cx="433367" cy="61467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a:extLst>
              <a:ext uri="{FF2B5EF4-FFF2-40B4-BE49-F238E27FC236}">
                <a16:creationId xmlns:a16="http://schemas.microsoft.com/office/drawing/2014/main" id="{D496B5BB-AED7-457E-BD7F-B058C1DC7F0F}"/>
              </a:ext>
            </a:extLst>
          </p:cNvPr>
          <p:cNvSpPr/>
          <p:nvPr/>
        </p:nvSpPr>
        <p:spPr>
          <a:xfrm>
            <a:off x="5236119" y="5918597"/>
            <a:ext cx="2968321" cy="785584"/>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2.1 – Factors affecting sporting performance</a:t>
            </a:r>
          </a:p>
          <a:p>
            <a:pPr algn="ctr"/>
            <a:r>
              <a:rPr lang="en-GB" sz="1100" dirty="0">
                <a:solidFill>
                  <a:schemeClr val="tx1"/>
                </a:solidFill>
                <a:latin typeface="Comic Sans MS" panose="030F0702030302020204" pitchFamily="66" charset="0"/>
              </a:rPr>
              <a:t>2.2 Analysis of sporting performance</a:t>
            </a:r>
          </a:p>
        </p:txBody>
      </p:sp>
      <p:cxnSp>
        <p:nvCxnSpPr>
          <p:cNvPr id="44" name="Straight Arrow Connector 43">
            <a:extLst>
              <a:ext uri="{FF2B5EF4-FFF2-40B4-BE49-F238E27FC236}">
                <a16:creationId xmlns:a16="http://schemas.microsoft.com/office/drawing/2014/main" id="{304A372D-54EC-4878-B6D9-4AC506B687C8}"/>
              </a:ext>
            </a:extLst>
          </p:cNvPr>
          <p:cNvCxnSpPr>
            <a:cxnSpLocks/>
          </p:cNvCxnSpPr>
          <p:nvPr/>
        </p:nvCxnSpPr>
        <p:spPr>
          <a:xfrm flipH="1">
            <a:off x="4766198" y="2781523"/>
            <a:ext cx="258318" cy="484442"/>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Rectangle: Rounded Corners 38">
            <a:extLst>
              <a:ext uri="{FF2B5EF4-FFF2-40B4-BE49-F238E27FC236}">
                <a16:creationId xmlns:a16="http://schemas.microsoft.com/office/drawing/2014/main" id="{4F52C451-B480-4028-87F7-B70DC2F338DA}"/>
              </a:ext>
            </a:extLst>
          </p:cNvPr>
          <p:cNvSpPr/>
          <p:nvPr/>
        </p:nvSpPr>
        <p:spPr>
          <a:xfrm>
            <a:off x="2529675" y="2106953"/>
            <a:ext cx="2950881" cy="748097"/>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3.1 Knowledge of skills and responsibilities of a sports coach</a:t>
            </a:r>
          </a:p>
          <a:p>
            <a:pPr algn="ctr"/>
            <a:r>
              <a:rPr lang="en-GB" sz="1100" dirty="0">
                <a:solidFill>
                  <a:schemeClr val="tx1"/>
                </a:solidFill>
                <a:latin typeface="Comic Sans MS" panose="030F0702030302020204" pitchFamily="66" charset="0"/>
              </a:rPr>
              <a:t>3.2 Understand the coaching process</a:t>
            </a:r>
          </a:p>
        </p:txBody>
      </p:sp>
      <p:sp>
        <p:nvSpPr>
          <p:cNvPr id="31" name="Rectangle: Rounded Corners 30">
            <a:extLst>
              <a:ext uri="{FF2B5EF4-FFF2-40B4-BE49-F238E27FC236}">
                <a16:creationId xmlns:a16="http://schemas.microsoft.com/office/drawing/2014/main" id="{3EB6B2C8-E5DE-4993-A4E8-25F335696A55}"/>
              </a:ext>
            </a:extLst>
          </p:cNvPr>
          <p:cNvSpPr/>
          <p:nvPr/>
        </p:nvSpPr>
        <p:spPr>
          <a:xfrm>
            <a:off x="259533" y="2231253"/>
            <a:ext cx="2000978" cy="599137"/>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Controlled Assessment</a:t>
            </a:r>
          </a:p>
        </p:txBody>
      </p:sp>
      <p:cxnSp>
        <p:nvCxnSpPr>
          <p:cNvPr id="45" name="Straight Arrow Connector 44">
            <a:extLst>
              <a:ext uri="{FF2B5EF4-FFF2-40B4-BE49-F238E27FC236}">
                <a16:creationId xmlns:a16="http://schemas.microsoft.com/office/drawing/2014/main" id="{9347416D-BBC0-4A99-A612-DD3CD37BF071}"/>
              </a:ext>
            </a:extLst>
          </p:cNvPr>
          <p:cNvCxnSpPr>
            <a:cxnSpLocks/>
          </p:cNvCxnSpPr>
          <p:nvPr/>
        </p:nvCxnSpPr>
        <p:spPr>
          <a:xfrm>
            <a:off x="10351188" y="2816453"/>
            <a:ext cx="550361" cy="45818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0" name="Rectangle: Rounded Corners 39">
            <a:extLst>
              <a:ext uri="{FF2B5EF4-FFF2-40B4-BE49-F238E27FC236}">
                <a16:creationId xmlns:a16="http://schemas.microsoft.com/office/drawing/2014/main" id="{25073CC5-024E-404A-9A22-F0132F983EDE}"/>
              </a:ext>
            </a:extLst>
          </p:cNvPr>
          <p:cNvSpPr/>
          <p:nvPr/>
        </p:nvSpPr>
        <p:spPr>
          <a:xfrm>
            <a:off x="7406541" y="2270028"/>
            <a:ext cx="2968321" cy="785584"/>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3.3 How to coach</a:t>
            </a:r>
          </a:p>
          <a:p>
            <a:pPr algn="ctr"/>
            <a:r>
              <a:rPr lang="en-GB" sz="1100" dirty="0">
                <a:solidFill>
                  <a:schemeClr val="tx1"/>
                </a:solidFill>
                <a:latin typeface="Comic Sans MS" panose="030F0702030302020204" pitchFamily="66" charset="0"/>
              </a:rPr>
              <a:t>3.4 Review coaching performance </a:t>
            </a:r>
          </a:p>
          <a:p>
            <a:pPr algn="ctr"/>
            <a:endParaRPr lang="en-GB" sz="1100" dirty="0">
              <a:solidFill>
                <a:schemeClr val="tx1"/>
              </a:solidFill>
              <a:latin typeface="Comic Sans MS" panose="030F0702030302020204" pitchFamily="66" charset="0"/>
            </a:endParaRPr>
          </a:p>
          <a:p>
            <a:pPr algn="ctr"/>
            <a:r>
              <a:rPr lang="en-GB" sz="1100" dirty="0">
                <a:solidFill>
                  <a:schemeClr val="tx1"/>
                </a:solidFill>
                <a:latin typeface="Comic Sans MS" panose="030F0702030302020204" pitchFamily="66" charset="0"/>
              </a:rPr>
              <a:t>Preparation for assessment</a:t>
            </a:r>
          </a:p>
        </p:txBody>
      </p:sp>
    </p:spTree>
    <p:extLst>
      <p:ext uri="{BB962C8B-B14F-4D97-AF65-F5344CB8AC3E}">
        <p14:creationId xmlns:p14="http://schemas.microsoft.com/office/powerpoint/2010/main" val="9993511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FFD5C91-738D-49B1-B703-78D17A4B9E38}"/>
              </a:ext>
            </a:extLst>
          </p:cNvPr>
          <p:cNvSpPr/>
          <p:nvPr/>
        </p:nvSpPr>
        <p:spPr>
          <a:xfrm>
            <a:off x="1633491" y="5024762"/>
            <a:ext cx="9971106"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Block Arc 4">
            <a:extLst>
              <a:ext uri="{FF2B5EF4-FFF2-40B4-BE49-F238E27FC236}">
                <a16:creationId xmlns:a16="http://schemas.microsoft.com/office/drawing/2014/main" id="{102040D0-115C-4026-9769-027FB633D7B7}"/>
              </a:ext>
            </a:extLst>
          </p:cNvPr>
          <p:cNvSpPr/>
          <p:nvPr/>
        </p:nvSpPr>
        <p:spPr>
          <a:xfrm rot="16200000">
            <a:off x="542283" y="3537752"/>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Rectangle 5">
            <a:extLst>
              <a:ext uri="{FF2B5EF4-FFF2-40B4-BE49-F238E27FC236}">
                <a16:creationId xmlns:a16="http://schemas.microsoft.com/office/drawing/2014/main" id="{5F330B90-E6DC-4C84-AD29-14A9BC66E6FB}"/>
              </a:ext>
            </a:extLst>
          </p:cNvPr>
          <p:cNvSpPr/>
          <p:nvPr/>
        </p:nvSpPr>
        <p:spPr>
          <a:xfrm>
            <a:off x="1633491" y="3266985"/>
            <a:ext cx="9579007"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Block Arc 6">
            <a:extLst>
              <a:ext uri="{FF2B5EF4-FFF2-40B4-BE49-F238E27FC236}">
                <a16:creationId xmlns:a16="http://schemas.microsoft.com/office/drawing/2014/main" id="{8C86A71A-7B35-4762-8C18-1AA82E87CBD3}"/>
              </a:ext>
            </a:extLst>
          </p:cNvPr>
          <p:cNvSpPr/>
          <p:nvPr/>
        </p:nvSpPr>
        <p:spPr>
          <a:xfrm rot="5400000">
            <a:off x="10129423" y="1779976"/>
            <a:ext cx="2166148" cy="1624615"/>
          </a:xfrm>
          <a:prstGeom prst="blockArc">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9" name="Rectangle 8">
            <a:extLst>
              <a:ext uri="{FF2B5EF4-FFF2-40B4-BE49-F238E27FC236}">
                <a16:creationId xmlns:a16="http://schemas.microsoft.com/office/drawing/2014/main" id="{DC63A390-ED73-4E6D-842E-E630817749BA}"/>
              </a:ext>
            </a:extLst>
          </p:cNvPr>
          <p:cNvSpPr/>
          <p:nvPr/>
        </p:nvSpPr>
        <p:spPr>
          <a:xfrm>
            <a:off x="4802818" y="1509209"/>
            <a:ext cx="6409679"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5B260D3B-6D58-4356-9C79-D6D18D6295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9663" y="172681"/>
            <a:ext cx="2000978" cy="851065"/>
          </a:xfrm>
          <a:prstGeom prst="rect">
            <a:avLst/>
          </a:prstGeom>
        </p:spPr>
      </p:pic>
      <p:sp>
        <p:nvSpPr>
          <p:cNvPr id="11" name="Rectangle 10">
            <a:extLst>
              <a:ext uri="{FF2B5EF4-FFF2-40B4-BE49-F238E27FC236}">
                <a16:creationId xmlns:a16="http://schemas.microsoft.com/office/drawing/2014/main" id="{BB2F8290-05EC-44A6-9D43-73957558AACF}"/>
              </a:ext>
            </a:extLst>
          </p:cNvPr>
          <p:cNvSpPr/>
          <p:nvPr/>
        </p:nvSpPr>
        <p:spPr>
          <a:xfrm>
            <a:off x="10104059" y="5024762"/>
            <a:ext cx="1500538"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1</a:t>
            </a:r>
          </a:p>
        </p:txBody>
      </p:sp>
      <p:sp>
        <p:nvSpPr>
          <p:cNvPr id="13" name="Rounded Rectangle 60">
            <a:extLst>
              <a:ext uri="{FF2B5EF4-FFF2-40B4-BE49-F238E27FC236}">
                <a16:creationId xmlns:a16="http://schemas.microsoft.com/office/drawing/2014/main" id="{1524191D-222D-4E1F-86C8-0C05B9FA8CBB}"/>
              </a:ext>
            </a:extLst>
          </p:cNvPr>
          <p:cNvSpPr/>
          <p:nvPr/>
        </p:nvSpPr>
        <p:spPr>
          <a:xfrm>
            <a:off x="9784709" y="3882946"/>
            <a:ext cx="2139237" cy="934226"/>
          </a:xfrm>
          <a:prstGeom prst="roundRect">
            <a:avLst>
              <a:gd name="adj" fmla="val 5646"/>
            </a:avLst>
          </a:prstGeom>
          <a:solidFill>
            <a:schemeClr val="bg1"/>
          </a:solidFill>
          <a:ln w="57150">
            <a:solidFill>
              <a:srgbClr val="00B050"/>
            </a:solidFill>
          </a:ln>
        </p:spPr>
        <p:style>
          <a:lnRef idx="2">
            <a:schemeClr val="dk1"/>
          </a:lnRef>
          <a:fillRef idx="1">
            <a:schemeClr val="lt1"/>
          </a:fillRef>
          <a:effectRef idx="0">
            <a:schemeClr val="dk1"/>
          </a:effectRef>
          <a:fontRef idx="minor">
            <a:schemeClr val="dk1"/>
          </a:fontRef>
        </p:style>
        <p:txBody>
          <a:bodyPr rtlCol="0" anchor="t"/>
          <a:lstStyle/>
          <a:p>
            <a:pPr algn="ctr"/>
            <a:r>
              <a:rPr lang="en-GB" sz="900" dirty="0">
                <a:solidFill>
                  <a:schemeClr val="tx1"/>
                </a:solidFill>
                <a:latin typeface="Comic Sans MS" panose="030F0702030302020204" pitchFamily="66" charset="0"/>
              </a:rPr>
              <a:t>Aim The aim of this unit is to provide learners with the appropriate knowledge and understanding to be able to plan, lead and evaluate a sporting activity.</a:t>
            </a:r>
          </a:p>
        </p:txBody>
      </p:sp>
      <p:sp>
        <p:nvSpPr>
          <p:cNvPr id="24" name="Rectangle 23">
            <a:extLst>
              <a:ext uri="{FF2B5EF4-FFF2-40B4-BE49-F238E27FC236}">
                <a16:creationId xmlns:a16="http://schemas.microsoft.com/office/drawing/2014/main" id="{40FB93CF-23EC-46C1-B9BD-63ABB89EB381}"/>
              </a:ext>
            </a:extLst>
          </p:cNvPr>
          <p:cNvSpPr/>
          <p:nvPr/>
        </p:nvSpPr>
        <p:spPr>
          <a:xfrm>
            <a:off x="4199939" y="5024761"/>
            <a:ext cx="1514614"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2</a:t>
            </a:r>
          </a:p>
        </p:txBody>
      </p:sp>
      <p:sp>
        <p:nvSpPr>
          <p:cNvPr id="34" name="Rectangle: Rounded Corners 33">
            <a:extLst>
              <a:ext uri="{FF2B5EF4-FFF2-40B4-BE49-F238E27FC236}">
                <a16:creationId xmlns:a16="http://schemas.microsoft.com/office/drawing/2014/main" id="{D239CAEB-70C0-44F9-B7C4-63AE51FE3104}"/>
              </a:ext>
            </a:extLst>
          </p:cNvPr>
          <p:cNvSpPr/>
          <p:nvPr/>
        </p:nvSpPr>
        <p:spPr>
          <a:xfrm>
            <a:off x="8587060" y="5084692"/>
            <a:ext cx="1361990" cy="292960"/>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Leadership</a:t>
            </a:r>
          </a:p>
        </p:txBody>
      </p:sp>
      <p:sp>
        <p:nvSpPr>
          <p:cNvPr id="33" name="Rectangle 32">
            <a:extLst>
              <a:ext uri="{FF2B5EF4-FFF2-40B4-BE49-F238E27FC236}">
                <a16:creationId xmlns:a16="http://schemas.microsoft.com/office/drawing/2014/main" id="{B2F30D79-97A0-42B5-82A2-25D75B8BD0D8}"/>
              </a:ext>
            </a:extLst>
          </p:cNvPr>
          <p:cNvSpPr/>
          <p:nvPr/>
        </p:nvSpPr>
        <p:spPr>
          <a:xfrm>
            <a:off x="5757691" y="3266985"/>
            <a:ext cx="1570385" cy="408373"/>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tx1"/>
                </a:solidFill>
                <a:latin typeface="Comic Sans MS" panose="030F0702030302020204" pitchFamily="66" charset="0"/>
              </a:rPr>
              <a:t>Year 11 Term 3</a:t>
            </a:r>
          </a:p>
        </p:txBody>
      </p:sp>
      <p:sp>
        <p:nvSpPr>
          <p:cNvPr id="49" name="Rectangle: Rounded Corners 48">
            <a:extLst>
              <a:ext uri="{FF2B5EF4-FFF2-40B4-BE49-F238E27FC236}">
                <a16:creationId xmlns:a16="http://schemas.microsoft.com/office/drawing/2014/main" id="{03393BD3-AC9D-4537-9491-E8D896B9F4C3}"/>
              </a:ext>
            </a:extLst>
          </p:cNvPr>
          <p:cNvSpPr/>
          <p:nvPr/>
        </p:nvSpPr>
        <p:spPr>
          <a:xfrm>
            <a:off x="8204440" y="3329135"/>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Core PE - Options </a:t>
            </a:r>
          </a:p>
        </p:txBody>
      </p:sp>
      <p:sp>
        <p:nvSpPr>
          <p:cNvPr id="50" name="Rectangle: Rounded Corners 49">
            <a:extLst>
              <a:ext uri="{FF2B5EF4-FFF2-40B4-BE49-F238E27FC236}">
                <a16:creationId xmlns:a16="http://schemas.microsoft.com/office/drawing/2014/main" id="{F5D2A8AD-3F58-4826-9E91-F98A6902F0D7}"/>
              </a:ext>
            </a:extLst>
          </p:cNvPr>
          <p:cNvSpPr/>
          <p:nvPr/>
        </p:nvSpPr>
        <p:spPr>
          <a:xfrm>
            <a:off x="1550765" y="5077451"/>
            <a:ext cx="2454350"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Coaching controlled assessment</a:t>
            </a:r>
          </a:p>
        </p:txBody>
      </p:sp>
      <p:sp>
        <p:nvSpPr>
          <p:cNvPr id="8" name="Arrow: Left 7">
            <a:extLst>
              <a:ext uri="{FF2B5EF4-FFF2-40B4-BE49-F238E27FC236}">
                <a16:creationId xmlns:a16="http://schemas.microsoft.com/office/drawing/2014/main" id="{0355F4CA-1860-4F50-9A6F-AB4F7DF91321}"/>
              </a:ext>
            </a:extLst>
          </p:cNvPr>
          <p:cNvSpPr/>
          <p:nvPr/>
        </p:nvSpPr>
        <p:spPr>
          <a:xfrm>
            <a:off x="4443345" y="1301094"/>
            <a:ext cx="1891608" cy="787413"/>
          </a:xfrm>
          <a:prstGeom prst="leftArrow">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Explosion: 8 Points 13">
            <a:extLst>
              <a:ext uri="{FF2B5EF4-FFF2-40B4-BE49-F238E27FC236}">
                <a16:creationId xmlns:a16="http://schemas.microsoft.com/office/drawing/2014/main" id="{311279B5-B5F5-490D-AFD1-B927D8489902}"/>
              </a:ext>
            </a:extLst>
          </p:cNvPr>
          <p:cNvSpPr/>
          <p:nvPr/>
        </p:nvSpPr>
        <p:spPr>
          <a:xfrm>
            <a:off x="6898923" y="815061"/>
            <a:ext cx="2173079" cy="1792810"/>
          </a:xfrm>
          <a:prstGeom prst="irregularSeal1">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bg1"/>
                </a:solidFill>
                <a:latin typeface="Comic Sans MS" panose="030F0702030302020204" pitchFamily="66" charset="0"/>
              </a:rPr>
              <a:t>Exams</a:t>
            </a:r>
          </a:p>
        </p:txBody>
      </p:sp>
      <p:sp>
        <p:nvSpPr>
          <p:cNvPr id="55" name="Rectangle 54">
            <a:extLst>
              <a:ext uri="{FF2B5EF4-FFF2-40B4-BE49-F238E27FC236}">
                <a16:creationId xmlns:a16="http://schemas.microsoft.com/office/drawing/2014/main" id="{1BD762F9-16B2-4F9F-80FF-1D95DCADA140}"/>
              </a:ext>
            </a:extLst>
          </p:cNvPr>
          <p:cNvSpPr/>
          <p:nvPr/>
        </p:nvSpPr>
        <p:spPr>
          <a:xfrm>
            <a:off x="2959427" y="1474530"/>
            <a:ext cx="1361990" cy="408373"/>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a:solidFill>
                  <a:schemeClr val="bg1"/>
                </a:solidFill>
                <a:latin typeface="Comic Sans MS" panose="030F0702030302020204" pitchFamily="66" charset="0"/>
              </a:rPr>
              <a:t>Year 11</a:t>
            </a:r>
          </a:p>
        </p:txBody>
      </p:sp>
      <p:sp>
        <p:nvSpPr>
          <p:cNvPr id="56" name="Rectangle 55">
            <a:extLst>
              <a:ext uri="{FF2B5EF4-FFF2-40B4-BE49-F238E27FC236}">
                <a16:creationId xmlns:a16="http://schemas.microsoft.com/office/drawing/2014/main" id="{8D3C110B-D1A8-426C-BC11-BF73CC5B1F0B}"/>
              </a:ext>
            </a:extLst>
          </p:cNvPr>
          <p:cNvSpPr/>
          <p:nvPr/>
        </p:nvSpPr>
        <p:spPr>
          <a:xfrm>
            <a:off x="8415264" y="5556906"/>
            <a:ext cx="1667946"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1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endParaRPr lang="en-GB" sz="1000" dirty="0">
              <a:solidFill>
                <a:schemeClr val="tx1"/>
              </a:solidFill>
              <a:latin typeface="Comic Sans MS" panose="030F0702030302020204" pitchFamily="66" charset="0"/>
            </a:endParaRPr>
          </a:p>
        </p:txBody>
      </p:sp>
      <p:sp>
        <p:nvSpPr>
          <p:cNvPr id="57" name="Rectangle 56">
            <a:extLst>
              <a:ext uri="{FF2B5EF4-FFF2-40B4-BE49-F238E27FC236}">
                <a16:creationId xmlns:a16="http://schemas.microsoft.com/office/drawing/2014/main" id="{B0A9D66E-B834-43C7-92CF-8BBC22D177C5}"/>
              </a:ext>
            </a:extLst>
          </p:cNvPr>
          <p:cNvSpPr/>
          <p:nvPr/>
        </p:nvSpPr>
        <p:spPr>
          <a:xfrm>
            <a:off x="2777940" y="5514737"/>
            <a:ext cx="1667946" cy="1249318"/>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2 </a:t>
            </a:r>
          </a:p>
          <a:p>
            <a:pPr algn="ctr"/>
            <a:r>
              <a:rPr lang="en-GB" sz="800" dirty="0">
                <a:solidFill>
                  <a:schemeClr val="tx1"/>
                </a:solidFill>
                <a:latin typeface="Comic Sans MS" panose="030F0702030302020204" pitchFamily="66" charset="0"/>
              </a:rPr>
              <a:t>Netball</a:t>
            </a:r>
          </a:p>
          <a:p>
            <a:pPr algn="ctr"/>
            <a:r>
              <a:rPr lang="en-GB" sz="800" dirty="0">
                <a:solidFill>
                  <a:schemeClr val="tx1"/>
                </a:solidFill>
                <a:latin typeface="Comic Sans MS" panose="030F0702030302020204" pitchFamily="66" charset="0"/>
              </a:rPr>
              <a:t>Football</a:t>
            </a:r>
          </a:p>
          <a:p>
            <a:pPr algn="ctr"/>
            <a:r>
              <a:rPr lang="en-GB" sz="800" dirty="0">
                <a:solidFill>
                  <a:schemeClr val="tx1"/>
                </a:solidFill>
                <a:latin typeface="Comic Sans MS" panose="030F0702030302020204" pitchFamily="66" charset="0"/>
              </a:rPr>
              <a:t>Basketball</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Boxing</a:t>
            </a:r>
          </a:p>
          <a:p>
            <a:pPr algn="ctr"/>
            <a:r>
              <a:rPr lang="en-GB" sz="800" dirty="0">
                <a:solidFill>
                  <a:schemeClr val="tx1"/>
                </a:solidFill>
                <a:latin typeface="Comic Sans MS" panose="030F0702030302020204" pitchFamily="66" charset="0"/>
              </a:rPr>
              <a:t>Gymnastics</a:t>
            </a:r>
          </a:p>
          <a:p>
            <a:pPr algn="ctr"/>
            <a:endParaRPr lang="en-GB" sz="1000" dirty="0">
              <a:solidFill>
                <a:schemeClr val="tx1"/>
              </a:solidFill>
              <a:latin typeface="Comic Sans MS" panose="030F0702030302020204" pitchFamily="66" charset="0"/>
            </a:endParaRPr>
          </a:p>
        </p:txBody>
      </p:sp>
      <p:sp>
        <p:nvSpPr>
          <p:cNvPr id="58" name="Rectangle 57">
            <a:extLst>
              <a:ext uri="{FF2B5EF4-FFF2-40B4-BE49-F238E27FC236}">
                <a16:creationId xmlns:a16="http://schemas.microsoft.com/office/drawing/2014/main" id="{A522731E-3ED7-42A1-8B2B-F070E6973C9B}"/>
              </a:ext>
            </a:extLst>
          </p:cNvPr>
          <p:cNvSpPr/>
          <p:nvPr/>
        </p:nvSpPr>
        <p:spPr>
          <a:xfrm>
            <a:off x="9986535" y="160978"/>
            <a:ext cx="2000978" cy="1129210"/>
          </a:xfrm>
          <a:prstGeom prst="rect">
            <a:avLst/>
          </a:prstGeom>
          <a:solidFill>
            <a:schemeClr val="bg1"/>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ctr"/>
            <a:r>
              <a:rPr lang="en-GB" sz="800" b="1" dirty="0">
                <a:solidFill>
                  <a:schemeClr val="tx1"/>
                </a:solidFill>
                <a:latin typeface="Comic Sans MS" panose="030F0702030302020204" pitchFamily="66" charset="0"/>
              </a:rPr>
              <a:t>Extra Curricular - Term 3 </a:t>
            </a:r>
          </a:p>
          <a:p>
            <a:pPr algn="ctr"/>
            <a:r>
              <a:rPr lang="en-GB" sz="800" dirty="0">
                <a:solidFill>
                  <a:schemeClr val="tx1"/>
                </a:solidFill>
                <a:latin typeface="Comic Sans MS" panose="030F0702030302020204" pitchFamily="66" charset="0"/>
              </a:rPr>
              <a:t>Rounders</a:t>
            </a:r>
          </a:p>
          <a:p>
            <a:pPr algn="ctr"/>
            <a:r>
              <a:rPr lang="en-GB" sz="800" dirty="0">
                <a:solidFill>
                  <a:schemeClr val="tx1"/>
                </a:solidFill>
                <a:latin typeface="Comic Sans MS" panose="030F0702030302020204" pitchFamily="66" charset="0"/>
              </a:rPr>
              <a:t>Athletics</a:t>
            </a:r>
          </a:p>
          <a:p>
            <a:pPr algn="ctr"/>
            <a:r>
              <a:rPr lang="en-GB" sz="800" dirty="0">
                <a:solidFill>
                  <a:schemeClr val="tx1"/>
                </a:solidFill>
                <a:latin typeface="Comic Sans MS" panose="030F0702030302020204" pitchFamily="66" charset="0"/>
              </a:rPr>
              <a:t>Dance</a:t>
            </a:r>
          </a:p>
          <a:p>
            <a:pPr algn="ctr"/>
            <a:r>
              <a:rPr lang="en-GB" sz="800" dirty="0">
                <a:solidFill>
                  <a:schemeClr val="tx1"/>
                </a:solidFill>
                <a:latin typeface="Comic Sans MS" panose="030F0702030302020204" pitchFamily="66" charset="0"/>
              </a:rPr>
              <a:t>Running club</a:t>
            </a:r>
          </a:p>
          <a:p>
            <a:pPr algn="ctr"/>
            <a:r>
              <a:rPr lang="en-GB" sz="800" dirty="0">
                <a:solidFill>
                  <a:schemeClr val="tx1"/>
                </a:solidFill>
                <a:latin typeface="Comic Sans MS" panose="030F0702030302020204" pitchFamily="66" charset="0"/>
              </a:rPr>
              <a:t>Badminton</a:t>
            </a:r>
          </a:p>
          <a:p>
            <a:pPr algn="ctr"/>
            <a:r>
              <a:rPr lang="en-GB" sz="800" dirty="0">
                <a:solidFill>
                  <a:schemeClr val="tx1"/>
                </a:solidFill>
                <a:latin typeface="Comic Sans MS" panose="030F0702030302020204" pitchFamily="66" charset="0"/>
              </a:rPr>
              <a:t>Football</a:t>
            </a:r>
          </a:p>
          <a:p>
            <a:pPr algn="ctr"/>
            <a:endParaRPr lang="en-GB" sz="1000" dirty="0">
              <a:solidFill>
                <a:schemeClr val="tx1"/>
              </a:solidFill>
              <a:latin typeface="Comic Sans MS" panose="030F0702030302020204" pitchFamily="66" charset="0"/>
            </a:endParaRPr>
          </a:p>
        </p:txBody>
      </p:sp>
      <p:sp>
        <p:nvSpPr>
          <p:cNvPr id="2" name="TextBox 1">
            <a:extLst>
              <a:ext uri="{FF2B5EF4-FFF2-40B4-BE49-F238E27FC236}">
                <a16:creationId xmlns:a16="http://schemas.microsoft.com/office/drawing/2014/main" id="{C8A2EC6D-4E57-4111-8C68-60C8E9244117}"/>
              </a:ext>
            </a:extLst>
          </p:cNvPr>
          <p:cNvSpPr txBox="1"/>
          <p:nvPr/>
        </p:nvSpPr>
        <p:spPr>
          <a:xfrm>
            <a:off x="2513686" y="175225"/>
            <a:ext cx="4263309" cy="830997"/>
          </a:xfrm>
          <a:prstGeom prst="rect">
            <a:avLst/>
          </a:prstGeom>
          <a:noFill/>
          <a:ln w="57150">
            <a:solidFill>
              <a:srgbClr val="0070C0"/>
            </a:solidFill>
          </a:ln>
        </p:spPr>
        <p:txBody>
          <a:bodyPr wrap="square" rtlCol="0">
            <a:spAutoFit/>
          </a:bodyPr>
          <a:lstStyle/>
          <a:p>
            <a:pPr algn="ctr"/>
            <a:r>
              <a:rPr lang="en-GB" sz="2400" dirty="0">
                <a:latin typeface="Comic Sans MS" panose="030F0702030302020204" pitchFamily="66" charset="0"/>
              </a:rPr>
              <a:t>Year 11 Sport and Coaching  PE Curriculum Journey</a:t>
            </a:r>
          </a:p>
        </p:txBody>
      </p:sp>
      <p:sp>
        <p:nvSpPr>
          <p:cNvPr id="42" name="Rectangle: Rounded Corners 41">
            <a:extLst>
              <a:ext uri="{FF2B5EF4-FFF2-40B4-BE49-F238E27FC236}">
                <a16:creationId xmlns:a16="http://schemas.microsoft.com/office/drawing/2014/main" id="{A0D8888B-1092-4B43-8145-B56178ED806C}"/>
              </a:ext>
            </a:extLst>
          </p:cNvPr>
          <p:cNvSpPr/>
          <p:nvPr/>
        </p:nvSpPr>
        <p:spPr>
          <a:xfrm>
            <a:off x="2826956" y="3290886"/>
            <a:ext cx="1383442" cy="292959"/>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Core PE – Options </a:t>
            </a:r>
          </a:p>
        </p:txBody>
      </p:sp>
      <p:sp>
        <p:nvSpPr>
          <p:cNvPr id="47" name="Rectangle: Rounded Corners 46">
            <a:extLst>
              <a:ext uri="{FF2B5EF4-FFF2-40B4-BE49-F238E27FC236}">
                <a16:creationId xmlns:a16="http://schemas.microsoft.com/office/drawing/2014/main" id="{838A8502-FD98-4B4C-978A-CF041B49F13F}"/>
              </a:ext>
            </a:extLst>
          </p:cNvPr>
          <p:cNvSpPr/>
          <p:nvPr/>
        </p:nvSpPr>
        <p:spPr>
          <a:xfrm>
            <a:off x="396416" y="3906958"/>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3 Coaching Principles</a:t>
            </a:r>
          </a:p>
        </p:txBody>
      </p:sp>
      <p:sp>
        <p:nvSpPr>
          <p:cNvPr id="31" name="Rectangle: Rounded Corners 30">
            <a:extLst>
              <a:ext uri="{FF2B5EF4-FFF2-40B4-BE49-F238E27FC236}">
                <a16:creationId xmlns:a16="http://schemas.microsoft.com/office/drawing/2014/main" id="{3EB6B2C8-E5DE-4993-A4E8-25F335696A55}"/>
              </a:ext>
            </a:extLst>
          </p:cNvPr>
          <p:cNvSpPr/>
          <p:nvPr/>
        </p:nvSpPr>
        <p:spPr>
          <a:xfrm>
            <a:off x="269575" y="5798302"/>
            <a:ext cx="2000978" cy="599137"/>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LO3 – Be able to coach</a:t>
            </a:r>
          </a:p>
        </p:txBody>
      </p:sp>
      <p:cxnSp>
        <p:nvCxnSpPr>
          <p:cNvPr id="12" name="Straight Arrow Connector 11">
            <a:extLst>
              <a:ext uri="{FF2B5EF4-FFF2-40B4-BE49-F238E27FC236}">
                <a16:creationId xmlns:a16="http://schemas.microsoft.com/office/drawing/2014/main" id="{6300BC0F-E87D-4660-B693-F6A79F9117BE}"/>
              </a:ext>
            </a:extLst>
          </p:cNvPr>
          <p:cNvCxnSpPr>
            <a:cxnSpLocks/>
          </p:cNvCxnSpPr>
          <p:nvPr/>
        </p:nvCxnSpPr>
        <p:spPr>
          <a:xfrm flipV="1">
            <a:off x="1088137" y="5231173"/>
            <a:ext cx="0" cy="567129"/>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3235E633-2589-4BAC-A2CD-9E09865F8AAF}"/>
              </a:ext>
            </a:extLst>
          </p:cNvPr>
          <p:cNvCxnSpPr>
            <a:cxnSpLocks/>
          </p:cNvCxnSpPr>
          <p:nvPr/>
        </p:nvCxnSpPr>
        <p:spPr>
          <a:xfrm flipV="1">
            <a:off x="6451212" y="5431022"/>
            <a:ext cx="433367" cy="614671"/>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0" name="Rectangle: Rounded Corners 29">
            <a:extLst>
              <a:ext uri="{FF2B5EF4-FFF2-40B4-BE49-F238E27FC236}">
                <a16:creationId xmlns:a16="http://schemas.microsoft.com/office/drawing/2014/main" id="{D496B5BB-AED7-457E-BD7F-B058C1DC7F0F}"/>
              </a:ext>
            </a:extLst>
          </p:cNvPr>
          <p:cNvSpPr/>
          <p:nvPr/>
        </p:nvSpPr>
        <p:spPr>
          <a:xfrm>
            <a:off x="5236119" y="5918597"/>
            <a:ext cx="2968321" cy="785584"/>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LO1 – Knowledge of the skills and responsibilities of a sports coach</a:t>
            </a:r>
          </a:p>
          <a:p>
            <a:pPr algn="ctr"/>
            <a:endParaRPr lang="en-GB" sz="1100" dirty="0">
              <a:solidFill>
                <a:schemeClr val="tx1"/>
              </a:solidFill>
              <a:latin typeface="Comic Sans MS" panose="030F0702030302020204" pitchFamily="66" charset="0"/>
            </a:endParaRPr>
          </a:p>
          <a:p>
            <a:pPr algn="ctr"/>
            <a:r>
              <a:rPr lang="en-GB" sz="1100" dirty="0">
                <a:solidFill>
                  <a:schemeClr val="tx1"/>
                </a:solidFill>
                <a:latin typeface="Comic Sans MS" panose="030F0702030302020204" pitchFamily="66" charset="0"/>
              </a:rPr>
              <a:t>LO2 – Understand the coaching process</a:t>
            </a:r>
          </a:p>
        </p:txBody>
      </p:sp>
      <p:cxnSp>
        <p:nvCxnSpPr>
          <p:cNvPr id="44" name="Straight Arrow Connector 43">
            <a:extLst>
              <a:ext uri="{FF2B5EF4-FFF2-40B4-BE49-F238E27FC236}">
                <a16:creationId xmlns:a16="http://schemas.microsoft.com/office/drawing/2014/main" id="{304A372D-54EC-4878-B6D9-4AC506B687C8}"/>
              </a:ext>
            </a:extLst>
          </p:cNvPr>
          <p:cNvCxnSpPr>
            <a:cxnSpLocks/>
          </p:cNvCxnSpPr>
          <p:nvPr/>
        </p:nvCxnSpPr>
        <p:spPr>
          <a:xfrm>
            <a:off x="682198" y="2882264"/>
            <a:ext cx="587867" cy="51589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9" name="Rectangle: Rounded Corners 38">
            <a:extLst>
              <a:ext uri="{FF2B5EF4-FFF2-40B4-BE49-F238E27FC236}">
                <a16:creationId xmlns:a16="http://schemas.microsoft.com/office/drawing/2014/main" id="{4F52C451-B480-4028-87F7-B70DC2F338DA}"/>
              </a:ext>
            </a:extLst>
          </p:cNvPr>
          <p:cNvSpPr/>
          <p:nvPr/>
        </p:nvSpPr>
        <p:spPr>
          <a:xfrm>
            <a:off x="404492" y="2242952"/>
            <a:ext cx="2173079" cy="729839"/>
          </a:xfrm>
          <a:prstGeom prst="roundRect">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LO4 – Review Coaching performance</a:t>
            </a:r>
          </a:p>
        </p:txBody>
      </p:sp>
      <p:sp>
        <p:nvSpPr>
          <p:cNvPr id="45" name="Rectangle: Rounded Corners 44">
            <a:extLst>
              <a:ext uri="{FF2B5EF4-FFF2-40B4-BE49-F238E27FC236}">
                <a16:creationId xmlns:a16="http://schemas.microsoft.com/office/drawing/2014/main" id="{098CFD55-FA95-4202-B4AF-AEA534A60D20}"/>
              </a:ext>
            </a:extLst>
          </p:cNvPr>
          <p:cNvSpPr/>
          <p:nvPr/>
        </p:nvSpPr>
        <p:spPr>
          <a:xfrm>
            <a:off x="6934498" y="5004831"/>
            <a:ext cx="1383442" cy="785584"/>
          </a:xfrm>
          <a:prstGeom prst="roundRect">
            <a:avLst/>
          </a:prstGeom>
          <a:solidFill>
            <a:srgbClr val="FF33CC"/>
          </a:solidFill>
          <a:ln>
            <a:solidFill>
              <a:srgbClr val="FF33C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Unit 3 Coaching Principles</a:t>
            </a:r>
          </a:p>
        </p:txBody>
      </p:sp>
      <p:sp>
        <p:nvSpPr>
          <p:cNvPr id="46" name="Rectangle: Rounded Corners 45">
            <a:extLst>
              <a:ext uri="{FF2B5EF4-FFF2-40B4-BE49-F238E27FC236}">
                <a16:creationId xmlns:a16="http://schemas.microsoft.com/office/drawing/2014/main" id="{AFB63DD3-D707-4044-944F-934E7ADDEAE4}"/>
              </a:ext>
            </a:extLst>
          </p:cNvPr>
          <p:cNvSpPr/>
          <p:nvPr/>
        </p:nvSpPr>
        <p:spPr>
          <a:xfrm>
            <a:off x="2816497" y="2854901"/>
            <a:ext cx="1383442" cy="292959"/>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Football</a:t>
            </a:r>
          </a:p>
        </p:txBody>
      </p:sp>
      <p:sp>
        <p:nvSpPr>
          <p:cNvPr id="48" name="Rectangle: Rounded Corners 47">
            <a:extLst>
              <a:ext uri="{FF2B5EF4-FFF2-40B4-BE49-F238E27FC236}">
                <a16:creationId xmlns:a16="http://schemas.microsoft.com/office/drawing/2014/main" id="{FAD86B37-78C2-4719-83A1-0884CA0F957C}"/>
              </a:ext>
            </a:extLst>
          </p:cNvPr>
          <p:cNvSpPr/>
          <p:nvPr/>
        </p:nvSpPr>
        <p:spPr>
          <a:xfrm>
            <a:off x="2816497" y="2420830"/>
            <a:ext cx="1383442" cy="292959"/>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Badminton</a:t>
            </a:r>
          </a:p>
        </p:txBody>
      </p:sp>
      <p:sp>
        <p:nvSpPr>
          <p:cNvPr id="51" name="Rectangle: Rounded Corners 50">
            <a:extLst>
              <a:ext uri="{FF2B5EF4-FFF2-40B4-BE49-F238E27FC236}">
                <a16:creationId xmlns:a16="http://schemas.microsoft.com/office/drawing/2014/main" id="{B0ACD910-F493-442F-B5E7-79EEF4B61045}"/>
              </a:ext>
            </a:extLst>
          </p:cNvPr>
          <p:cNvSpPr/>
          <p:nvPr/>
        </p:nvSpPr>
        <p:spPr>
          <a:xfrm>
            <a:off x="8204440" y="2814615"/>
            <a:ext cx="1383442" cy="292959"/>
          </a:xfrm>
          <a:prstGeom prst="roundRect">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Basketball</a:t>
            </a:r>
          </a:p>
        </p:txBody>
      </p:sp>
      <p:sp>
        <p:nvSpPr>
          <p:cNvPr id="52" name="Rectangle: Rounded Corners 51">
            <a:extLst>
              <a:ext uri="{FF2B5EF4-FFF2-40B4-BE49-F238E27FC236}">
                <a16:creationId xmlns:a16="http://schemas.microsoft.com/office/drawing/2014/main" id="{DC583016-A007-4745-86F6-B6150A284D01}"/>
              </a:ext>
            </a:extLst>
          </p:cNvPr>
          <p:cNvSpPr/>
          <p:nvPr/>
        </p:nvSpPr>
        <p:spPr>
          <a:xfrm>
            <a:off x="8352654" y="2439010"/>
            <a:ext cx="1383442" cy="292959"/>
          </a:xfrm>
          <a:prstGeom prst="roundRect">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dirty="0">
                <a:solidFill>
                  <a:schemeClr val="tx1"/>
                </a:solidFill>
                <a:latin typeface="Comic Sans MS" panose="030F0702030302020204" pitchFamily="66" charset="0"/>
              </a:rPr>
              <a:t>Rounders</a:t>
            </a:r>
          </a:p>
        </p:txBody>
      </p:sp>
    </p:spTree>
    <p:extLst>
      <p:ext uri="{BB962C8B-B14F-4D97-AF65-F5344CB8AC3E}">
        <p14:creationId xmlns:p14="http://schemas.microsoft.com/office/powerpoint/2010/main" val="28422565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TotalTime>
  <Words>366</Words>
  <Application>Microsoft Office PowerPoint</Application>
  <PresentationFormat>Widescreen</PresentationFormat>
  <Paragraphs>99</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Arial</vt:lpstr>
      <vt:lpstr>Calibri</vt:lpstr>
      <vt:lpstr>Calibri Light</vt:lpstr>
      <vt:lpstr>Comic Sans MS</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ABennett</dc:creator>
  <cp:lastModifiedBy>ABennett</cp:lastModifiedBy>
  <cp:revision>7</cp:revision>
  <dcterms:created xsi:type="dcterms:W3CDTF">2022-10-13T20:28:37Z</dcterms:created>
  <dcterms:modified xsi:type="dcterms:W3CDTF">2022-10-16T18:59:46Z</dcterms:modified>
</cp:coreProperties>
</file>