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2801600" cy="9601200" type="A3"/>
  <p:notesSz cx="6799263" cy="98758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24">
          <p15:clr>
            <a:srgbClr val="A4A3A4"/>
          </p15:clr>
        </p15:guide>
        <p15:guide id="2" pos="40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6BD3"/>
    <a:srgbClr val="6600FF"/>
    <a:srgbClr val="B686DA"/>
    <a:srgbClr val="FF9900"/>
    <a:srgbClr val="C1C1F5"/>
    <a:srgbClr val="9933FF"/>
    <a:srgbClr val="AF9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4660"/>
  </p:normalViewPr>
  <p:slideViewPr>
    <p:cSldViewPr snapToGrid="0">
      <p:cViewPr>
        <p:scale>
          <a:sx n="100" d="100"/>
          <a:sy n="100" d="100"/>
        </p:scale>
        <p:origin x="-1356" y="72"/>
      </p:cViewPr>
      <p:guideLst>
        <p:guide orient="horz" pos="3024"/>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63263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462745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BE3A73-DE0E-48FF-AA8F-CAFE9DB048FB}" type="datetimeFigureOut">
              <a:rPr lang="en-GB" smtClean="0"/>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52429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BE3A73-DE0E-48FF-AA8F-CAFE9DB048FB}" type="datetimeFigureOut">
              <a:rPr lang="en-GB" smtClean="0"/>
              <a:t>21/06/2022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51470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BE3A73-DE0E-48FF-AA8F-CAFE9DB048FB}" type="datetimeFigureOut">
              <a:rPr lang="en-GB" smtClean="0"/>
              <a:t>21/06/2022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096598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BE3A73-DE0E-48FF-AA8F-CAFE9DB048FB}" type="datetimeFigureOut">
              <a:rPr lang="en-GB" smtClean="0"/>
              <a:t>21/06/2022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733245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BE3A73-DE0E-48FF-AA8F-CAFE9DB048FB}" type="datetimeFigureOut">
              <a:rPr lang="en-GB" smtClean="0"/>
              <a:t>21/06/2022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296635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21/06/2022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752861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21/06/2022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04707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3853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992891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89BE3A73-DE0E-48FF-AA8F-CAFE9DB048FB}" type="datetimeFigureOut">
              <a:rPr lang="en-GB" smtClean="0"/>
              <a:t>21/06/2022</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282EAA3B-E51E-4467-A364-87F13A961376}" type="slidenum">
              <a:rPr lang="en-GB" smtClean="0"/>
              <a:t>‹#›</a:t>
            </a:fld>
            <a:endParaRPr lang="en-GB"/>
          </a:p>
        </p:txBody>
      </p:sp>
    </p:spTree>
    <p:extLst>
      <p:ext uri="{BB962C8B-B14F-4D97-AF65-F5344CB8AC3E}">
        <p14:creationId xmlns:p14="http://schemas.microsoft.com/office/powerpoint/2010/main" val="2366728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86DA"/>
        </a:solidFill>
        <a:effectLst/>
      </p:bgPr>
    </p:bg>
    <p:spTree>
      <p:nvGrpSpPr>
        <p:cNvPr id="1" name=""/>
        <p:cNvGrpSpPr/>
        <p:nvPr/>
      </p:nvGrpSpPr>
      <p:grpSpPr>
        <a:xfrm>
          <a:off x="0" y="0"/>
          <a:ext cx="0" cy="0"/>
          <a:chOff x="0" y="0"/>
          <a:chExt cx="0" cy="0"/>
        </a:xfrm>
      </p:grpSpPr>
      <p:sp>
        <p:nvSpPr>
          <p:cNvPr id="4" name="Rectangle 3"/>
          <p:cNvSpPr/>
          <p:nvPr/>
        </p:nvSpPr>
        <p:spPr>
          <a:xfrm>
            <a:off x="2245137" y="213939"/>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Cells, Tissues, Organs &amp; Reproduction.  Particles &amp; Reactions. Working Scientifically – The scientific method.</a:t>
            </a:r>
          </a:p>
        </p:txBody>
      </p:sp>
      <p:sp>
        <p:nvSpPr>
          <p:cNvPr id="6" name="Rectangle 5"/>
          <p:cNvSpPr/>
          <p:nvPr/>
        </p:nvSpPr>
        <p:spPr>
          <a:xfrm>
            <a:off x="2245137" y="1021039"/>
            <a:ext cx="2669628" cy="9325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Skills: Work safely in a laboratory, using microscopes, measuring, recording and presenting data in graph and table form.</a:t>
            </a:r>
          </a:p>
        </p:txBody>
      </p:sp>
      <p:sp>
        <p:nvSpPr>
          <p:cNvPr id="7" name="Rectangle 6"/>
          <p:cNvSpPr/>
          <p:nvPr/>
        </p:nvSpPr>
        <p:spPr>
          <a:xfrm>
            <a:off x="4951551" y="213939"/>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Classifying organisms, food relationships ,weathering and fossil formation. Energy transfers, forces and speed.</a:t>
            </a:r>
          </a:p>
        </p:txBody>
      </p:sp>
      <p:sp>
        <p:nvSpPr>
          <p:cNvPr id="8" name="Rectangle 7"/>
          <p:cNvSpPr/>
          <p:nvPr/>
        </p:nvSpPr>
        <p:spPr>
          <a:xfrm>
            <a:off x="4951551" y="1021039"/>
            <a:ext cx="2669628" cy="9325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Skills: Develop independent learning and thinking skills . Manipulate equations to perform calculations. Use evidence from experiments  to develop explanations. </a:t>
            </a:r>
          </a:p>
        </p:txBody>
      </p:sp>
      <p:sp>
        <p:nvSpPr>
          <p:cNvPr id="9" name="Rectangle 8"/>
          <p:cNvSpPr/>
          <p:nvPr/>
        </p:nvSpPr>
        <p:spPr>
          <a:xfrm>
            <a:off x="7647461" y="213939"/>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Working Scientifically –  Applying simple equations.  Recognise that our environment is changing and study the Universe and Space.</a:t>
            </a:r>
          </a:p>
        </p:txBody>
      </p:sp>
      <p:sp>
        <p:nvSpPr>
          <p:cNvPr id="10" name="Rectangle 9"/>
          <p:cNvSpPr/>
          <p:nvPr/>
        </p:nvSpPr>
        <p:spPr>
          <a:xfrm>
            <a:off x="7647461" y="1021039"/>
            <a:ext cx="2669628" cy="9325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Skills: Predict  the effects of environmental change on ecosystems. Use abstract ideas and models from all areas of science to better understand our Solar System.</a:t>
            </a:r>
          </a:p>
        </p:txBody>
      </p:sp>
      <p:sp>
        <p:nvSpPr>
          <p:cNvPr id="11" name="Rectangle 10"/>
          <p:cNvSpPr/>
          <p:nvPr/>
        </p:nvSpPr>
        <p:spPr>
          <a:xfrm>
            <a:off x="2245137" y="2143487"/>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Investigate atoms, element, compounds and mixtures. Study magnetism, sound and heat.</a:t>
            </a:r>
          </a:p>
        </p:txBody>
      </p:sp>
      <p:sp>
        <p:nvSpPr>
          <p:cNvPr id="12" name="Rectangle 11"/>
          <p:cNvSpPr/>
          <p:nvPr/>
        </p:nvSpPr>
        <p:spPr>
          <a:xfrm>
            <a:off x="2245137" y="2935839"/>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•Process data, including using multi-step calculations and compound measures, to identify complex relationships between variables.</a:t>
            </a:r>
          </a:p>
        </p:txBody>
      </p:sp>
      <p:sp>
        <p:nvSpPr>
          <p:cNvPr id="13" name="Rectangle 12"/>
          <p:cNvSpPr/>
          <p:nvPr/>
        </p:nvSpPr>
        <p:spPr>
          <a:xfrm>
            <a:off x="4951551" y="2143487"/>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Why are we different? Investigating the effects of drugs on our bodies. Recording and predicting chemical reactions.</a:t>
            </a:r>
          </a:p>
        </p:txBody>
      </p:sp>
      <p:sp>
        <p:nvSpPr>
          <p:cNvPr id="14" name="Rectangle 13"/>
          <p:cNvSpPr/>
          <p:nvPr/>
        </p:nvSpPr>
        <p:spPr>
          <a:xfrm>
            <a:off x="4951551" y="2935839"/>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Identify questions to answer and problems to resolve. Present a persuasive case for action on illegal drugs based on sound science.</a:t>
            </a:r>
          </a:p>
        </p:txBody>
      </p:sp>
      <p:sp>
        <p:nvSpPr>
          <p:cNvPr id="15" name="Rectangle 14"/>
          <p:cNvSpPr/>
          <p:nvPr/>
        </p:nvSpPr>
        <p:spPr>
          <a:xfrm>
            <a:off x="7647461" y="2143487"/>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The effects of pressure, forces, moments and energy. Consider ideas about Earth’s  formation and the effect we have on  it.</a:t>
            </a:r>
          </a:p>
        </p:txBody>
      </p:sp>
      <p:sp>
        <p:nvSpPr>
          <p:cNvPr id="16" name="Rectangle 15"/>
          <p:cNvSpPr/>
          <p:nvPr/>
        </p:nvSpPr>
        <p:spPr>
          <a:xfrm>
            <a:off x="7647461" y="2935839"/>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Explore issues, events or problems from different perspectives.  Support conclusions about the Earth using reasoned arguments and evidence.</a:t>
            </a:r>
          </a:p>
        </p:txBody>
      </p:sp>
      <p:sp>
        <p:nvSpPr>
          <p:cNvPr id="34" name="Rectangle 33"/>
          <p:cNvSpPr/>
          <p:nvPr/>
        </p:nvSpPr>
        <p:spPr>
          <a:xfrm>
            <a:off x="2208351" y="4083587"/>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Cell Biology. Transport in Cells. Organisation, Infection and Response.</a:t>
            </a:r>
          </a:p>
        </p:txBody>
      </p:sp>
      <p:sp>
        <p:nvSpPr>
          <p:cNvPr id="35" name="Rectangle 34"/>
          <p:cNvSpPr/>
          <p:nvPr/>
        </p:nvSpPr>
        <p:spPr>
          <a:xfrm>
            <a:off x="2208351" y="4890687"/>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Describe the functions of sub-cellular organelles and present robust and well structured explanations or arguments  in a variety of ways. </a:t>
            </a:r>
            <a:endParaRPr lang="en-GB" sz="1050" dirty="0">
              <a:solidFill>
                <a:schemeClr val="tx1"/>
              </a:solidFill>
              <a:latin typeface="Century Gothic" panose="020B0502020202020204" pitchFamily="34" charset="0"/>
            </a:endParaRPr>
          </a:p>
        </p:txBody>
      </p:sp>
      <p:sp>
        <p:nvSpPr>
          <p:cNvPr id="36" name="Rectangle 35"/>
          <p:cNvSpPr/>
          <p:nvPr/>
        </p:nvSpPr>
        <p:spPr>
          <a:xfrm>
            <a:off x="4914765" y="4083587"/>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Atomic Structure and the Periodic Table. Bonding, Structure and Properties of Matter. Quantitative Chemistry.</a:t>
            </a:r>
          </a:p>
        </p:txBody>
      </p:sp>
      <p:sp>
        <p:nvSpPr>
          <p:cNvPr id="37" name="Rectangle 36"/>
          <p:cNvSpPr/>
          <p:nvPr/>
        </p:nvSpPr>
        <p:spPr>
          <a:xfrm>
            <a:off x="4914765" y="4890687"/>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Use investigative approaches and suggest appropriate routes to confirm scientific theories about the modern atomic model.</a:t>
            </a:r>
          </a:p>
        </p:txBody>
      </p:sp>
      <p:sp>
        <p:nvSpPr>
          <p:cNvPr id="38" name="Rectangle 37"/>
          <p:cNvSpPr/>
          <p:nvPr/>
        </p:nvSpPr>
        <p:spPr>
          <a:xfrm>
            <a:off x="7610675" y="4083587"/>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Energy, Electricity.  Domestic Electricity. The Particle Model of Matter. Atomic Structure.</a:t>
            </a:r>
          </a:p>
          <a:p>
            <a:endParaRPr lang="en-GB" sz="1100" dirty="0">
              <a:solidFill>
                <a:schemeClr val="tx1"/>
              </a:solidFill>
              <a:latin typeface="Century Gothic" panose="020B0502020202020204" pitchFamily="34" charset="0"/>
            </a:endParaRPr>
          </a:p>
        </p:txBody>
      </p:sp>
      <p:sp>
        <p:nvSpPr>
          <p:cNvPr id="39" name="Rectangle 38"/>
          <p:cNvSpPr/>
          <p:nvPr/>
        </p:nvSpPr>
        <p:spPr>
          <a:xfrm>
            <a:off x="7610675" y="4890687"/>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Interpret and evaluate historical theories relating to Atomic structure.  Select and manipulate data in order to perform calculations.</a:t>
            </a:r>
          </a:p>
        </p:txBody>
      </p:sp>
      <p:sp>
        <p:nvSpPr>
          <p:cNvPr id="40" name="Rectangle 39"/>
          <p:cNvSpPr/>
          <p:nvPr/>
        </p:nvSpPr>
        <p:spPr>
          <a:xfrm>
            <a:off x="2208351" y="6013135"/>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Bioenergetics, Homeostasis and  Response, Inheritance, Variation   and Evolution.</a:t>
            </a:r>
          </a:p>
        </p:txBody>
      </p:sp>
      <p:sp>
        <p:nvSpPr>
          <p:cNvPr id="41" name="Rectangle 40"/>
          <p:cNvSpPr/>
          <p:nvPr/>
        </p:nvSpPr>
        <p:spPr>
          <a:xfrm>
            <a:off x="2208351" y="6805487"/>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Apply scientific models  when describing biological processes.</a:t>
            </a:r>
          </a:p>
          <a:p>
            <a:r>
              <a:rPr lang="en-GB" sz="1100" dirty="0">
                <a:solidFill>
                  <a:schemeClr val="tx1"/>
                </a:solidFill>
                <a:latin typeface="Century Gothic" panose="020B0502020202020204" pitchFamily="34" charset="0"/>
              </a:rPr>
              <a:t>Explain how societies are affected by particular scientific ideas.</a:t>
            </a:r>
          </a:p>
        </p:txBody>
      </p:sp>
      <p:sp>
        <p:nvSpPr>
          <p:cNvPr id="42" name="Rectangle 41"/>
          <p:cNvSpPr/>
          <p:nvPr/>
        </p:nvSpPr>
        <p:spPr>
          <a:xfrm>
            <a:off x="4914765" y="6013135"/>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Chemical and Energy Changes. The Rate and Extent of Chemical Change. Organic Chemistry. Chemical Analysis</a:t>
            </a:r>
          </a:p>
        </p:txBody>
      </p:sp>
      <p:sp>
        <p:nvSpPr>
          <p:cNvPr id="43" name="Rectangle 42"/>
          <p:cNvSpPr/>
          <p:nvPr/>
        </p:nvSpPr>
        <p:spPr>
          <a:xfrm>
            <a:off x="4914765" y="6805487"/>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Interpret data in a variety of formats, recognising obvious inconsistencies. Describe how aspects of science are applied in particular industries.</a:t>
            </a:r>
          </a:p>
        </p:txBody>
      </p:sp>
      <p:sp>
        <p:nvSpPr>
          <p:cNvPr id="44" name="Rectangle 43"/>
          <p:cNvSpPr/>
          <p:nvPr/>
        </p:nvSpPr>
        <p:spPr>
          <a:xfrm>
            <a:off x="7610675" y="6013135"/>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Forces. Waves.</a:t>
            </a:r>
          </a:p>
        </p:txBody>
      </p:sp>
      <p:sp>
        <p:nvSpPr>
          <p:cNvPr id="45" name="Rectangle 44"/>
          <p:cNvSpPr/>
          <p:nvPr/>
        </p:nvSpPr>
        <p:spPr>
          <a:xfrm>
            <a:off x="7610675" y="6805487"/>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Use scientific ideas when describing processes or phenomena. Apply scientific understanding in investigations, identifying variables.</a:t>
            </a:r>
          </a:p>
        </p:txBody>
      </p:sp>
      <p:sp>
        <p:nvSpPr>
          <p:cNvPr id="49" name="Rectangle 48"/>
          <p:cNvSpPr/>
          <p:nvPr/>
        </p:nvSpPr>
        <p:spPr>
          <a:xfrm>
            <a:off x="2208351" y="7894843"/>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Ecology. Chemistry of the Atmosphere. Using Resources. Magnetism.</a:t>
            </a:r>
          </a:p>
        </p:txBody>
      </p:sp>
      <p:sp>
        <p:nvSpPr>
          <p:cNvPr id="50" name="Rectangle 49"/>
          <p:cNvSpPr/>
          <p:nvPr/>
        </p:nvSpPr>
        <p:spPr>
          <a:xfrm>
            <a:off x="2208351" y="8687195"/>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Choose forms to communicate qualitative or quantitative data appropriate to the data and the purpose of the communication.</a:t>
            </a:r>
          </a:p>
        </p:txBody>
      </p:sp>
      <p:sp>
        <p:nvSpPr>
          <p:cNvPr id="51" name="Rectangle 50"/>
          <p:cNvSpPr/>
          <p:nvPr/>
        </p:nvSpPr>
        <p:spPr>
          <a:xfrm>
            <a:off x="4914765" y="7894843"/>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Electromagnetism. Space Physics.</a:t>
            </a:r>
          </a:p>
        </p:txBody>
      </p:sp>
      <p:sp>
        <p:nvSpPr>
          <p:cNvPr id="52" name="Rectangle 51"/>
          <p:cNvSpPr/>
          <p:nvPr/>
        </p:nvSpPr>
        <p:spPr>
          <a:xfrm>
            <a:off x="4914765" y="8687195"/>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Use appropriate scientific and mathematical conventions and terminology to communicate abstract ideas.</a:t>
            </a:r>
          </a:p>
        </p:txBody>
      </p:sp>
      <p:sp>
        <p:nvSpPr>
          <p:cNvPr id="53" name="Rectangle 52"/>
          <p:cNvSpPr/>
          <p:nvPr/>
        </p:nvSpPr>
        <p:spPr>
          <a:xfrm>
            <a:off x="7610675" y="7894843"/>
            <a:ext cx="2669628" cy="71753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Revision Program (Seminars, WTM’s. etc..)</a:t>
            </a:r>
          </a:p>
          <a:p>
            <a:r>
              <a:rPr lang="en-GB" sz="1100" dirty="0">
                <a:solidFill>
                  <a:schemeClr val="tx1"/>
                </a:solidFill>
                <a:latin typeface="Century Gothic" panose="020B0502020202020204" pitchFamily="34" charset="0"/>
              </a:rPr>
              <a:t> </a:t>
            </a:r>
          </a:p>
        </p:txBody>
      </p:sp>
      <p:sp>
        <p:nvSpPr>
          <p:cNvPr id="54" name="Rectangle 53"/>
          <p:cNvSpPr/>
          <p:nvPr/>
        </p:nvSpPr>
        <p:spPr>
          <a:xfrm>
            <a:off x="7610675" y="8687195"/>
            <a:ext cx="2669628" cy="75893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100" dirty="0">
                <a:solidFill>
                  <a:schemeClr val="tx1"/>
                </a:solidFill>
                <a:latin typeface="Century Gothic" panose="020B0502020202020204" pitchFamily="34" charset="0"/>
              </a:rPr>
              <a:t>Describe or explain processes or phenomena, logically and in detail. Critically evaluate information and evidence from various sources.</a:t>
            </a:r>
          </a:p>
        </p:txBody>
      </p:sp>
      <p:sp>
        <p:nvSpPr>
          <p:cNvPr id="61" name="Rounded Rectangle 60"/>
          <p:cNvSpPr/>
          <p:nvPr/>
        </p:nvSpPr>
        <p:spPr>
          <a:xfrm>
            <a:off x="248591" y="217339"/>
            <a:ext cx="1959759" cy="1736232"/>
          </a:xfrm>
          <a:prstGeom prst="roundRect">
            <a:avLst>
              <a:gd name="adj" fmla="val 5646"/>
            </a:avLst>
          </a:prstGeom>
          <a:solidFill>
            <a:schemeClr val="bg1"/>
          </a:solidFill>
          <a:ln w="9525">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100" dirty="0">
                <a:latin typeface="Century Gothic" panose="020B0502020202020204" pitchFamily="34" charset="0"/>
              </a:rPr>
              <a:t>KS1&amp;2 SKILLS</a:t>
            </a:r>
          </a:p>
          <a:p>
            <a:r>
              <a:rPr lang="en-GB" sz="1100" dirty="0">
                <a:latin typeface="Century Gothic" panose="020B0502020202020204" pitchFamily="34" charset="0"/>
              </a:rPr>
              <a:t>Asking questions and observing closely, Using observations and ideas to suggest answers to questions. Gathering and recording data to help in answering questions</a:t>
            </a:r>
          </a:p>
        </p:txBody>
      </p:sp>
      <p:sp>
        <p:nvSpPr>
          <p:cNvPr id="63" name="Circular Arrow 62"/>
          <p:cNvSpPr/>
          <p:nvPr/>
        </p:nvSpPr>
        <p:spPr>
          <a:xfrm flipV="1">
            <a:off x="8320379" y="4612317"/>
            <a:ext cx="4098526" cy="4266543"/>
          </a:xfrm>
          <a:prstGeom prst="circularArrow">
            <a:avLst>
              <a:gd name="adj1" fmla="val 17767"/>
              <a:gd name="adj2" fmla="val 1145949"/>
              <a:gd name="adj3" fmla="val 18507623"/>
              <a:gd name="adj4" fmla="val 16140204"/>
              <a:gd name="adj5" fmla="val 15647"/>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4" name="Right Arrow 63"/>
          <p:cNvSpPr/>
          <p:nvPr/>
        </p:nvSpPr>
        <p:spPr>
          <a:xfrm>
            <a:off x="10332770" y="8534152"/>
            <a:ext cx="1583927" cy="1067047"/>
          </a:xfrm>
          <a:prstGeom prst="rightArrow">
            <a:avLst>
              <a:gd name="adj1" fmla="val 70497"/>
              <a:gd name="adj2" fmla="val 60390"/>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0369642" y="7904193"/>
            <a:ext cx="1047136" cy="523220"/>
          </a:xfrm>
          <a:prstGeom prst="rect">
            <a:avLst/>
          </a:prstGeom>
          <a:noFill/>
          <a:ln>
            <a:noFill/>
          </a:ln>
        </p:spPr>
        <p:txBody>
          <a:bodyPr wrap="square" rtlCol="0">
            <a:spAutoFit/>
          </a:bodyPr>
          <a:lstStyle/>
          <a:p>
            <a:r>
              <a:rPr lang="en-GB" sz="1400" dirty="0"/>
              <a:t>Post-16 Pathways</a:t>
            </a:r>
          </a:p>
        </p:txBody>
      </p:sp>
      <p:sp>
        <p:nvSpPr>
          <p:cNvPr id="62" name="TextBox 61"/>
          <p:cNvSpPr txBox="1"/>
          <p:nvPr/>
        </p:nvSpPr>
        <p:spPr>
          <a:xfrm>
            <a:off x="10397698" y="8843893"/>
            <a:ext cx="1047136" cy="523220"/>
          </a:xfrm>
          <a:prstGeom prst="rect">
            <a:avLst/>
          </a:prstGeom>
          <a:noFill/>
          <a:ln>
            <a:noFill/>
          </a:ln>
        </p:spPr>
        <p:txBody>
          <a:bodyPr wrap="square" rtlCol="0">
            <a:spAutoFit/>
          </a:bodyPr>
          <a:lstStyle/>
          <a:p>
            <a:r>
              <a:rPr lang="en-GB" sz="1400" dirty="0"/>
              <a:t>Post-16 Pathways</a:t>
            </a:r>
          </a:p>
        </p:txBody>
      </p:sp>
      <p:sp>
        <p:nvSpPr>
          <p:cNvPr id="68" name="Oval 67"/>
          <p:cNvSpPr/>
          <p:nvPr/>
        </p:nvSpPr>
        <p:spPr>
          <a:xfrm>
            <a:off x="9828695" y="8229909"/>
            <a:ext cx="699107" cy="642107"/>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Y11</a:t>
            </a:r>
          </a:p>
        </p:txBody>
      </p:sp>
      <p:sp>
        <p:nvSpPr>
          <p:cNvPr id="58" name="Rectangle 57"/>
          <p:cNvSpPr/>
          <p:nvPr/>
        </p:nvSpPr>
        <p:spPr>
          <a:xfrm rot="16200000">
            <a:off x="-3272800" y="5458046"/>
            <a:ext cx="7185044" cy="707886"/>
          </a:xfrm>
          <a:prstGeom prst="rect">
            <a:avLst/>
          </a:prstGeom>
          <a:noFill/>
        </p:spPr>
        <p:txBody>
          <a:bodyPr wrap="none" lIns="91440" tIns="45720" rIns="91440" bIns="45720">
            <a:spAutoFit/>
          </a:bodyPr>
          <a:lstStyle/>
          <a:p>
            <a:pPr algn="ctr"/>
            <a:r>
              <a:rPr lang="en-US" sz="4000" b="1" cap="none" spc="0" dirty="0">
                <a:ln w="10160">
                  <a:solidFill>
                    <a:schemeClr val="tx1"/>
                  </a:solidFill>
                  <a:prstDash val="solid"/>
                </a:ln>
              </a:rPr>
              <a:t>Science Curriculum Journey 2022</a:t>
            </a:r>
          </a:p>
        </p:txBody>
      </p:sp>
      <p:pic>
        <p:nvPicPr>
          <p:cNvPr id="55" name="Picture 5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94298" y="100739"/>
            <a:ext cx="1180787" cy="417876"/>
          </a:xfrm>
          <a:prstGeom prst="rect">
            <a:avLst/>
          </a:prstGeom>
        </p:spPr>
      </p:pic>
      <p:sp>
        <p:nvSpPr>
          <p:cNvPr id="19" name="Block Arc 18"/>
          <p:cNvSpPr/>
          <p:nvPr/>
        </p:nvSpPr>
        <p:spPr>
          <a:xfrm rot="5400000">
            <a:off x="8740176" y="404849"/>
            <a:ext cx="3477430" cy="3102416"/>
          </a:xfrm>
          <a:prstGeom prst="blockArc">
            <a:avLst>
              <a:gd name="adj1" fmla="val 10800004"/>
              <a:gd name="adj2" fmla="val 21546901"/>
              <a:gd name="adj3" fmla="val 40796"/>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TextBox 20"/>
          <p:cNvSpPr txBox="1"/>
          <p:nvPr/>
        </p:nvSpPr>
        <p:spPr>
          <a:xfrm>
            <a:off x="10686585" y="460817"/>
            <a:ext cx="1152319" cy="3231654"/>
          </a:xfrm>
          <a:prstGeom prst="rect">
            <a:avLst/>
          </a:prstGeom>
          <a:noFill/>
        </p:spPr>
        <p:txBody>
          <a:bodyPr wrap="square" rtlCol="0">
            <a:spAutoFit/>
          </a:bodyPr>
          <a:lstStyle/>
          <a:p>
            <a:r>
              <a:rPr lang="en-GB" sz="680" dirty="0">
                <a:latin typeface="Century Gothic" panose="020B0502020202020204" pitchFamily="34" charset="0"/>
              </a:rPr>
              <a:t>Students study</a:t>
            </a:r>
          </a:p>
          <a:p>
            <a:r>
              <a:rPr lang="en-GB" sz="680" dirty="0">
                <a:latin typeface="Century Gothic" panose="020B0502020202020204" pitchFamily="34" charset="0"/>
              </a:rPr>
              <a:t>six specific fields</a:t>
            </a:r>
          </a:p>
          <a:p>
            <a:r>
              <a:rPr lang="en-GB" sz="680" dirty="0">
                <a:latin typeface="Century Gothic" panose="020B0502020202020204" pitchFamily="34" charset="0"/>
              </a:rPr>
              <a:t>of scientific study together with two working scientifically topics. The main science themes are Life and Living Processes, Energy, Particles and materials, Interdependence &amp; Forces. Students acquire these skills through a combination of practical lessons, differentiated assessment for learning questions, self-assessment as well as ICT, and specific literacy and numeracy activities. These cornerstone topics will be</a:t>
            </a:r>
          </a:p>
          <a:p>
            <a:r>
              <a:rPr lang="en-GB" sz="680" dirty="0">
                <a:latin typeface="Century Gothic" panose="020B0502020202020204" pitchFamily="34" charset="0"/>
              </a:rPr>
              <a:t>revisited yearly</a:t>
            </a:r>
          </a:p>
          <a:p>
            <a:r>
              <a:rPr lang="en-GB" sz="680" dirty="0">
                <a:latin typeface="Century Gothic" panose="020B0502020202020204" pitchFamily="34" charset="0"/>
              </a:rPr>
              <a:t>in ever</a:t>
            </a:r>
          </a:p>
          <a:p>
            <a:r>
              <a:rPr lang="en-GB" sz="680" dirty="0">
                <a:latin typeface="Century Gothic" panose="020B0502020202020204" pitchFamily="34" charset="0"/>
              </a:rPr>
              <a:t>Greater</a:t>
            </a:r>
          </a:p>
          <a:p>
            <a:r>
              <a:rPr lang="en-GB" sz="680" dirty="0">
                <a:latin typeface="Century Gothic" panose="020B0502020202020204" pitchFamily="34" charset="0"/>
              </a:rPr>
              <a:t>detail.</a:t>
            </a:r>
          </a:p>
          <a:p>
            <a:endParaRPr lang="en-GB" sz="680" dirty="0"/>
          </a:p>
        </p:txBody>
      </p:sp>
      <p:sp>
        <p:nvSpPr>
          <p:cNvPr id="17" name="Oval 16"/>
          <p:cNvSpPr/>
          <p:nvPr/>
        </p:nvSpPr>
        <p:spPr>
          <a:xfrm>
            <a:off x="9967535" y="692666"/>
            <a:ext cx="699107" cy="642107"/>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Y7</a:t>
            </a:r>
          </a:p>
        </p:txBody>
      </p:sp>
      <p:sp>
        <p:nvSpPr>
          <p:cNvPr id="79" name="Block Arc 78"/>
          <p:cNvSpPr/>
          <p:nvPr/>
        </p:nvSpPr>
        <p:spPr>
          <a:xfrm rot="16200000">
            <a:off x="377881" y="2359696"/>
            <a:ext cx="3477430" cy="3102416"/>
          </a:xfrm>
          <a:prstGeom prst="blockArc">
            <a:avLst>
              <a:gd name="adj1" fmla="val 10800004"/>
              <a:gd name="adj2" fmla="val 21546901"/>
              <a:gd name="adj3" fmla="val 40796"/>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5" name="Oval 64"/>
          <p:cNvSpPr/>
          <p:nvPr/>
        </p:nvSpPr>
        <p:spPr>
          <a:xfrm>
            <a:off x="1767043" y="2593755"/>
            <a:ext cx="699107" cy="642107"/>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Y8</a:t>
            </a:r>
          </a:p>
        </p:txBody>
      </p:sp>
      <p:sp>
        <p:nvSpPr>
          <p:cNvPr id="80" name="TextBox 79"/>
          <p:cNvSpPr txBox="1"/>
          <p:nvPr/>
        </p:nvSpPr>
        <p:spPr>
          <a:xfrm>
            <a:off x="705371" y="2495663"/>
            <a:ext cx="1140260" cy="2708434"/>
          </a:xfrm>
          <a:prstGeom prst="rect">
            <a:avLst/>
          </a:prstGeom>
          <a:noFill/>
        </p:spPr>
        <p:txBody>
          <a:bodyPr wrap="square" rtlCol="0">
            <a:spAutoFit/>
          </a:bodyPr>
          <a:lstStyle/>
          <a:p>
            <a:pPr algn="r"/>
            <a:r>
              <a:rPr lang="en-GB" sz="680" dirty="0">
                <a:latin typeface="Century Gothic" panose="020B0502020202020204" pitchFamily="34" charset="0"/>
              </a:rPr>
              <a:t>Students study</a:t>
            </a:r>
          </a:p>
          <a:p>
            <a:pPr algn="r"/>
            <a:r>
              <a:rPr lang="en-GB" sz="680" dirty="0">
                <a:latin typeface="Century Gothic" panose="020B0502020202020204" pitchFamily="34" charset="0"/>
              </a:rPr>
              <a:t>a further</a:t>
            </a:r>
          </a:p>
          <a:p>
            <a:pPr algn="r"/>
            <a:r>
              <a:rPr lang="en-GB" sz="680" dirty="0">
                <a:latin typeface="Century Gothic" panose="020B0502020202020204" pitchFamily="34" charset="0"/>
              </a:rPr>
              <a:t>six specific fields</a:t>
            </a:r>
          </a:p>
          <a:p>
            <a:pPr algn="r"/>
            <a:r>
              <a:rPr lang="en-GB" sz="680" dirty="0">
                <a:latin typeface="Century Gothic" panose="020B0502020202020204" pitchFamily="34" charset="0"/>
              </a:rPr>
              <a:t>of scientific study together with two working scientifically topics. The main science themes are Chemicals and material behaviour, Energy transfers, Variation, Health &amp; Drugs, The impact humans are having on their environment and Geology. Students will be encouraged to develop their inquisitional skills and suggest economic, ethical/moral, social or cultural arguments for and against scientific or technological developments</a:t>
            </a:r>
            <a:endParaRPr lang="en-GB" sz="680" dirty="0"/>
          </a:p>
        </p:txBody>
      </p:sp>
      <p:sp>
        <p:nvSpPr>
          <p:cNvPr id="81" name="Block Arc 80"/>
          <p:cNvSpPr/>
          <p:nvPr/>
        </p:nvSpPr>
        <p:spPr>
          <a:xfrm rot="5400000">
            <a:off x="8756745" y="4237733"/>
            <a:ext cx="3477430" cy="3102416"/>
          </a:xfrm>
          <a:prstGeom prst="blockArc">
            <a:avLst>
              <a:gd name="adj1" fmla="val 10800004"/>
              <a:gd name="adj2" fmla="val 21546901"/>
              <a:gd name="adj3" fmla="val 40796"/>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6" name="Oval 65"/>
          <p:cNvSpPr/>
          <p:nvPr/>
        </p:nvSpPr>
        <p:spPr>
          <a:xfrm>
            <a:off x="9941347" y="4519134"/>
            <a:ext cx="699107" cy="642107"/>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Y9</a:t>
            </a:r>
          </a:p>
        </p:txBody>
      </p:sp>
      <p:sp>
        <p:nvSpPr>
          <p:cNvPr id="82" name="TextBox 81"/>
          <p:cNvSpPr txBox="1"/>
          <p:nvPr/>
        </p:nvSpPr>
        <p:spPr>
          <a:xfrm>
            <a:off x="10720957" y="4351239"/>
            <a:ext cx="1152319" cy="3022366"/>
          </a:xfrm>
          <a:prstGeom prst="rect">
            <a:avLst/>
          </a:prstGeom>
          <a:noFill/>
        </p:spPr>
        <p:txBody>
          <a:bodyPr wrap="square" rtlCol="0">
            <a:spAutoFit/>
          </a:bodyPr>
          <a:lstStyle/>
          <a:p>
            <a:r>
              <a:rPr lang="en-GB" sz="680" dirty="0">
                <a:latin typeface="Century Gothic" panose="020B0502020202020204" pitchFamily="34" charset="0"/>
              </a:rPr>
              <a:t>Given the </a:t>
            </a:r>
          </a:p>
          <a:p>
            <a:r>
              <a:rPr lang="en-GB" sz="680" dirty="0">
                <a:latin typeface="Century Gothic" panose="020B0502020202020204" pitchFamily="34" charset="0"/>
              </a:rPr>
              <a:t>solid foundations</a:t>
            </a:r>
          </a:p>
          <a:p>
            <a:r>
              <a:rPr lang="en-GB" sz="680" dirty="0">
                <a:latin typeface="Century Gothic" panose="020B0502020202020204" pitchFamily="34" charset="0"/>
              </a:rPr>
              <a:t>laid in years 7 &amp; 8 students commence studying for their GCSE science qualifications in year 9.  They will be taught to understand how scientific methods and theories develop over time with particular focus given to developing a variety of models such as representational, spatial, descriptive,</a:t>
            </a:r>
          </a:p>
          <a:p>
            <a:r>
              <a:rPr lang="en-GB" sz="680" dirty="0">
                <a:latin typeface="Century Gothic" panose="020B0502020202020204" pitchFamily="34" charset="0"/>
              </a:rPr>
              <a:t>computational and mathematical to solve</a:t>
            </a:r>
          </a:p>
          <a:p>
            <a:r>
              <a:rPr lang="en-GB" sz="680" dirty="0">
                <a:latin typeface="Century Gothic" panose="020B0502020202020204" pitchFamily="34" charset="0"/>
              </a:rPr>
              <a:t>problems, make predictions and to develop scientific explanations and understanding of</a:t>
            </a:r>
          </a:p>
          <a:p>
            <a:r>
              <a:rPr lang="en-GB" sz="680" dirty="0">
                <a:latin typeface="Century Gothic" panose="020B0502020202020204" pitchFamily="34" charset="0"/>
              </a:rPr>
              <a:t>familiar and</a:t>
            </a:r>
          </a:p>
          <a:p>
            <a:r>
              <a:rPr lang="en-GB" sz="680" dirty="0">
                <a:latin typeface="Century Gothic" panose="020B0502020202020204" pitchFamily="34" charset="0"/>
              </a:rPr>
              <a:t>unfamiliar facts.</a:t>
            </a:r>
          </a:p>
          <a:p>
            <a:endParaRPr lang="en-GB" sz="680" dirty="0">
              <a:latin typeface="Century Gothic" panose="020B0502020202020204" pitchFamily="34" charset="0"/>
            </a:endParaRPr>
          </a:p>
          <a:p>
            <a:endParaRPr lang="en-GB" sz="680" dirty="0"/>
          </a:p>
        </p:txBody>
      </p:sp>
      <p:sp>
        <p:nvSpPr>
          <p:cNvPr id="83" name="Block Arc 82"/>
          <p:cNvSpPr/>
          <p:nvPr/>
        </p:nvSpPr>
        <p:spPr>
          <a:xfrm rot="16200000">
            <a:off x="400816" y="6142786"/>
            <a:ext cx="3477430" cy="3102416"/>
          </a:xfrm>
          <a:prstGeom prst="blockArc">
            <a:avLst>
              <a:gd name="adj1" fmla="val 10800004"/>
              <a:gd name="adj2" fmla="val 21546901"/>
              <a:gd name="adj3" fmla="val 40796"/>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7" name="Oval 66"/>
          <p:cNvSpPr/>
          <p:nvPr/>
        </p:nvSpPr>
        <p:spPr>
          <a:xfrm>
            <a:off x="1678098" y="6413991"/>
            <a:ext cx="699107" cy="642107"/>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Y10</a:t>
            </a:r>
          </a:p>
        </p:txBody>
      </p:sp>
      <p:sp>
        <p:nvSpPr>
          <p:cNvPr id="84" name="TextBox 83"/>
          <p:cNvSpPr txBox="1"/>
          <p:nvPr/>
        </p:nvSpPr>
        <p:spPr>
          <a:xfrm>
            <a:off x="664001" y="6183494"/>
            <a:ext cx="1281339" cy="3336298"/>
          </a:xfrm>
          <a:prstGeom prst="rect">
            <a:avLst/>
          </a:prstGeom>
          <a:noFill/>
        </p:spPr>
        <p:txBody>
          <a:bodyPr wrap="square" rtlCol="0">
            <a:spAutoFit/>
          </a:bodyPr>
          <a:lstStyle/>
          <a:p>
            <a:pPr algn="r"/>
            <a:r>
              <a:rPr lang="en-GB" sz="680" dirty="0">
                <a:latin typeface="Century Gothic" panose="020B0502020202020204" pitchFamily="34" charset="0"/>
              </a:rPr>
              <a:t>Students </a:t>
            </a:r>
          </a:p>
          <a:p>
            <a:pPr algn="r"/>
            <a:r>
              <a:rPr lang="en-GB" sz="680" dirty="0">
                <a:latin typeface="Century Gothic" panose="020B0502020202020204" pitchFamily="34" charset="0"/>
              </a:rPr>
              <a:t>continue with </a:t>
            </a:r>
          </a:p>
          <a:p>
            <a:pPr algn="ctr"/>
            <a:r>
              <a:rPr lang="en-GB" sz="680" dirty="0">
                <a:latin typeface="Century Gothic" panose="020B0502020202020204" pitchFamily="34" charset="0"/>
              </a:rPr>
              <a:t>their GCSE</a:t>
            </a:r>
          </a:p>
          <a:p>
            <a:pPr algn="ctr"/>
            <a:r>
              <a:rPr lang="en-GB" sz="680" dirty="0">
                <a:latin typeface="Century Gothic" panose="020B0502020202020204" pitchFamily="34" charset="0"/>
              </a:rPr>
              <a:t>studies</a:t>
            </a:r>
          </a:p>
          <a:p>
            <a:pPr algn="ctr"/>
            <a:r>
              <a:rPr lang="en-GB" sz="680" dirty="0">
                <a:latin typeface="Century Gothic" panose="020B0502020202020204" pitchFamily="34" charset="0"/>
              </a:rPr>
              <a:t>in year 10 and</a:t>
            </a:r>
          </a:p>
          <a:p>
            <a:pPr algn="ctr"/>
            <a:r>
              <a:rPr lang="en-GB" sz="680" dirty="0">
                <a:latin typeface="Century Gothic" panose="020B0502020202020204" pitchFamily="34" charset="0"/>
              </a:rPr>
              <a:t>complete the</a:t>
            </a:r>
          </a:p>
          <a:p>
            <a:pPr algn="ctr"/>
            <a:r>
              <a:rPr lang="en-GB" sz="680" dirty="0">
                <a:latin typeface="Century Gothic" panose="020B0502020202020204" pitchFamily="34" charset="0"/>
              </a:rPr>
              <a:t>course by Christmas </a:t>
            </a:r>
          </a:p>
          <a:p>
            <a:pPr algn="ctr"/>
            <a:r>
              <a:rPr lang="en-GB" sz="680" dirty="0">
                <a:latin typeface="Century Gothic" panose="020B0502020202020204" pitchFamily="34" charset="0"/>
              </a:rPr>
              <a:t>of Year 11 allowing  subjects to be revisited in greater detail and allow an effective revision program to be delivered.  Students will be encouraged to appreciate the power and limitations of</a:t>
            </a:r>
          </a:p>
          <a:p>
            <a:pPr algn="r"/>
            <a:r>
              <a:rPr lang="en-GB" sz="680" dirty="0">
                <a:latin typeface="Century Gothic" panose="020B0502020202020204" pitchFamily="34" charset="0"/>
              </a:rPr>
              <a:t>science and consider any ethical issues which</a:t>
            </a:r>
          </a:p>
          <a:p>
            <a:pPr algn="r"/>
            <a:r>
              <a:rPr lang="en-GB" sz="680" dirty="0">
                <a:latin typeface="Century Gothic" panose="020B0502020202020204" pitchFamily="34" charset="0"/>
              </a:rPr>
              <a:t>may arise. Evaluate risks both in practical science and the wider societal context. Recognise the importance of peer</a:t>
            </a:r>
          </a:p>
          <a:p>
            <a:pPr algn="r"/>
            <a:r>
              <a:rPr lang="en-GB" sz="680" dirty="0">
                <a:latin typeface="Century Gothic" panose="020B0502020202020204" pitchFamily="34" charset="0"/>
              </a:rPr>
              <a:t>review of results</a:t>
            </a:r>
          </a:p>
          <a:p>
            <a:pPr algn="r"/>
            <a:r>
              <a:rPr lang="en-GB" sz="680" dirty="0">
                <a:latin typeface="Century Gothic" panose="020B0502020202020204" pitchFamily="34" charset="0"/>
              </a:rPr>
              <a:t>and of</a:t>
            </a:r>
          </a:p>
          <a:p>
            <a:pPr algn="r"/>
            <a:r>
              <a:rPr lang="en-GB" sz="680" dirty="0">
                <a:latin typeface="Century Gothic" panose="020B0502020202020204" pitchFamily="34" charset="0"/>
              </a:rPr>
              <a:t>communicating</a:t>
            </a:r>
          </a:p>
          <a:p>
            <a:pPr algn="r"/>
            <a:r>
              <a:rPr lang="en-GB" sz="680" dirty="0">
                <a:latin typeface="Century Gothic" panose="020B0502020202020204" pitchFamily="34" charset="0"/>
              </a:rPr>
              <a:t>results to a range</a:t>
            </a:r>
          </a:p>
          <a:p>
            <a:pPr algn="r"/>
            <a:r>
              <a:rPr lang="en-GB" sz="680" dirty="0">
                <a:latin typeface="Century Gothic" panose="020B0502020202020204" pitchFamily="34" charset="0"/>
              </a:rPr>
              <a:t>of audiences.</a:t>
            </a:r>
          </a:p>
          <a:p>
            <a:pPr algn="r"/>
            <a:endParaRPr lang="en-GB" sz="680" dirty="0">
              <a:latin typeface="Century Gothic" panose="020B0502020202020204" pitchFamily="34" charset="0"/>
            </a:endParaRPr>
          </a:p>
          <a:p>
            <a:pPr algn="r"/>
            <a:endParaRPr lang="en-GB" sz="680" dirty="0">
              <a:latin typeface="Century Gothic" panose="020B0502020202020204" pitchFamily="34" charset="0"/>
            </a:endParaRPr>
          </a:p>
          <a:p>
            <a:pPr algn="r"/>
            <a:endParaRPr lang="en-GB" sz="680" dirty="0"/>
          </a:p>
        </p:txBody>
      </p:sp>
      <p:sp>
        <p:nvSpPr>
          <p:cNvPr id="22" name="TextBox 21"/>
          <p:cNvSpPr txBox="1"/>
          <p:nvPr/>
        </p:nvSpPr>
        <p:spPr>
          <a:xfrm>
            <a:off x="11844699" y="6938851"/>
            <a:ext cx="842396" cy="1169551"/>
          </a:xfrm>
          <a:prstGeom prst="rect">
            <a:avLst/>
          </a:prstGeom>
          <a:solidFill>
            <a:schemeClr val="bg1"/>
          </a:solidFill>
          <a:ln>
            <a:solidFill>
              <a:schemeClr val="tx1"/>
            </a:solidFill>
          </a:ln>
        </p:spPr>
        <p:txBody>
          <a:bodyPr wrap="square" rtlCol="0">
            <a:spAutoFit/>
          </a:bodyPr>
          <a:lstStyle/>
          <a:p>
            <a:r>
              <a:rPr lang="en-GB" sz="700" dirty="0"/>
              <a:t>A range of A-Level qualifications which allow students to progress from GCSE Science and follow an academic pathway in their post-16 education</a:t>
            </a:r>
          </a:p>
        </p:txBody>
      </p:sp>
      <p:sp>
        <p:nvSpPr>
          <p:cNvPr id="85" name="TextBox 84"/>
          <p:cNvSpPr txBox="1"/>
          <p:nvPr/>
        </p:nvSpPr>
        <p:spPr>
          <a:xfrm>
            <a:off x="11924843" y="8406225"/>
            <a:ext cx="842396" cy="1169551"/>
          </a:xfrm>
          <a:prstGeom prst="rect">
            <a:avLst/>
          </a:prstGeom>
          <a:solidFill>
            <a:schemeClr val="bg1"/>
          </a:solidFill>
          <a:ln>
            <a:solidFill>
              <a:schemeClr val="tx1"/>
            </a:solidFill>
          </a:ln>
        </p:spPr>
        <p:txBody>
          <a:bodyPr wrap="square" rtlCol="0">
            <a:spAutoFit/>
          </a:bodyPr>
          <a:lstStyle/>
          <a:p>
            <a:r>
              <a:rPr lang="en-GB" sz="700" dirty="0"/>
              <a:t>A range of STEM based vocational and apprenticeships including engineering, health and social care, nursing, manufacturing etc.</a:t>
            </a:r>
          </a:p>
        </p:txBody>
      </p:sp>
      <p:pic>
        <p:nvPicPr>
          <p:cNvPr id="69" name="Picture 68">
            <a:extLst>
              <a:ext uri="{FF2B5EF4-FFF2-40B4-BE49-F238E27FC236}">
                <a16:creationId xmlns:a16="http://schemas.microsoft.com/office/drawing/2014/main" id="{BC019C3A-7E59-4D15-9EF9-6436C2E4DBD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0779" y="1838991"/>
            <a:ext cx="830999" cy="570377"/>
          </a:xfrm>
          <a:prstGeom prst="rect">
            <a:avLst/>
          </a:prstGeom>
          <a:noFill/>
          <a:ln>
            <a:solidFill>
              <a:schemeClr val="tx1"/>
            </a:solidFill>
          </a:ln>
        </p:spPr>
      </p:pic>
      <p:pic>
        <p:nvPicPr>
          <p:cNvPr id="86" name="Picture 85">
            <a:extLst>
              <a:ext uri="{FF2B5EF4-FFF2-40B4-BE49-F238E27FC236}">
                <a16:creationId xmlns:a16="http://schemas.microsoft.com/office/drawing/2014/main" id="{355A8EB2-6518-4575-891A-A14ED13F04D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95390" y="3659028"/>
            <a:ext cx="830999" cy="570377"/>
          </a:xfrm>
          <a:prstGeom prst="rect">
            <a:avLst/>
          </a:prstGeom>
          <a:noFill/>
          <a:ln>
            <a:solidFill>
              <a:schemeClr val="tx1"/>
            </a:solidFill>
          </a:ln>
        </p:spPr>
      </p:pic>
      <p:pic>
        <p:nvPicPr>
          <p:cNvPr id="87" name="Picture 86">
            <a:extLst>
              <a:ext uri="{FF2B5EF4-FFF2-40B4-BE49-F238E27FC236}">
                <a16:creationId xmlns:a16="http://schemas.microsoft.com/office/drawing/2014/main" id="{65C34F7D-A9CF-44A2-9A9C-5C8CFEA2439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5597" y="5500439"/>
            <a:ext cx="830999" cy="570377"/>
          </a:xfrm>
          <a:prstGeom prst="rect">
            <a:avLst/>
          </a:prstGeom>
          <a:noFill/>
          <a:ln>
            <a:solidFill>
              <a:schemeClr val="tx1"/>
            </a:solidFill>
          </a:ln>
        </p:spPr>
      </p:pic>
      <p:pic>
        <p:nvPicPr>
          <p:cNvPr id="89" name="Picture 88">
            <a:extLst>
              <a:ext uri="{FF2B5EF4-FFF2-40B4-BE49-F238E27FC236}">
                <a16:creationId xmlns:a16="http://schemas.microsoft.com/office/drawing/2014/main" id="{1EDA711C-BAF0-4104-839D-98D72468005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0267" y="7375822"/>
            <a:ext cx="830999" cy="570377"/>
          </a:xfrm>
          <a:prstGeom prst="rect">
            <a:avLst/>
          </a:prstGeom>
          <a:noFill/>
          <a:ln>
            <a:solidFill>
              <a:schemeClr val="tx1"/>
            </a:solidFill>
          </a:ln>
        </p:spPr>
      </p:pic>
      <p:sp>
        <p:nvSpPr>
          <p:cNvPr id="88" name="Oval 87">
            <a:extLst>
              <a:ext uri="{FF2B5EF4-FFF2-40B4-BE49-F238E27FC236}">
                <a16:creationId xmlns:a16="http://schemas.microsoft.com/office/drawing/2014/main" id="{110E7487-6D28-45E5-ACC8-2FBFA3F6F18F}"/>
              </a:ext>
            </a:extLst>
          </p:cNvPr>
          <p:cNvSpPr/>
          <p:nvPr/>
        </p:nvSpPr>
        <p:spPr>
          <a:xfrm>
            <a:off x="11970688" y="1605451"/>
            <a:ext cx="793772" cy="816383"/>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KS3</a:t>
            </a:r>
          </a:p>
        </p:txBody>
      </p:sp>
      <p:sp>
        <p:nvSpPr>
          <p:cNvPr id="90" name="Oval 89">
            <a:extLst>
              <a:ext uri="{FF2B5EF4-FFF2-40B4-BE49-F238E27FC236}">
                <a16:creationId xmlns:a16="http://schemas.microsoft.com/office/drawing/2014/main" id="{0708FAF0-3CD4-44FA-89D2-D67E379CE77C}"/>
              </a:ext>
            </a:extLst>
          </p:cNvPr>
          <p:cNvSpPr/>
          <p:nvPr/>
        </p:nvSpPr>
        <p:spPr>
          <a:xfrm>
            <a:off x="11946712" y="4519134"/>
            <a:ext cx="793772" cy="816383"/>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KS3</a:t>
            </a:r>
          </a:p>
        </p:txBody>
      </p:sp>
      <p:sp>
        <p:nvSpPr>
          <p:cNvPr id="91" name="Oval 90">
            <a:extLst>
              <a:ext uri="{FF2B5EF4-FFF2-40B4-BE49-F238E27FC236}">
                <a16:creationId xmlns:a16="http://schemas.microsoft.com/office/drawing/2014/main" id="{007F48D1-590A-46BA-8172-E4D662752181}"/>
              </a:ext>
            </a:extLst>
          </p:cNvPr>
          <p:cNvSpPr/>
          <p:nvPr/>
        </p:nvSpPr>
        <p:spPr>
          <a:xfrm>
            <a:off x="11953779" y="6042406"/>
            <a:ext cx="793772" cy="816383"/>
          </a:xfrm>
          <a:prstGeom prst="ellipse">
            <a:avLst/>
          </a:prstGeom>
          <a:solidFill>
            <a:srgbClr val="A66BD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KS4</a:t>
            </a:r>
          </a:p>
        </p:txBody>
      </p:sp>
    </p:spTree>
    <p:extLst>
      <p:ext uri="{BB962C8B-B14F-4D97-AF65-F5344CB8AC3E}">
        <p14:creationId xmlns:p14="http://schemas.microsoft.com/office/powerpoint/2010/main" val="14443517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434</TotalTime>
  <Words>933</Words>
  <Application>Microsoft Office PowerPoint</Application>
  <PresentationFormat>A3 Paper (297x420 mm)</PresentationFormat>
  <Paragraphs>81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Company>Golborne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SNORWOODC</dc:creator>
  <cp:lastModifiedBy>KMcanally</cp:lastModifiedBy>
  <cp:revision>60</cp:revision>
  <cp:lastPrinted>2020-07-10T13:38:02Z</cp:lastPrinted>
  <dcterms:created xsi:type="dcterms:W3CDTF">2019-07-01T10:17:12Z</dcterms:created>
  <dcterms:modified xsi:type="dcterms:W3CDTF">2022-06-21T11:25:59Z</dcterms:modified>
</cp:coreProperties>
</file>