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4" r:id="rId2"/>
  </p:sldIdLst>
  <p:sldSz cx="12801600" cy="9601200" type="A3"/>
  <p:notesSz cx="6799263" cy="98758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CC"/>
    <a:srgbClr val="9933FF"/>
    <a:srgbClr val="B686DA"/>
    <a:srgbClr val="A66BD3"/>
    <a:srgbClr val="6600FF"/>
    <a:srgbClr val="C1C1F5"/>
    <a:srgbClr val="AF98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1" autoAdjust="0"/>
    <p:restoredTop sz="94660"/>
  </p:normalViewPr>
  <p:slideViewPr>
    <p:cSldViewPr snapToGrid="0">
      <p:cViewPr>
        <p:scale>
          <a:sx n="90" d="100"/>
          <a:sy n="90" d="100"/>
        </p:scale>
        <p:origin x="6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07/12/2023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3632638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07/12/2023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3462745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BE3A73-DE0E-48FF-AA8F-CAFE9DB048FB}" type="datetimeFigureOut">
              <a:rPr lang="en-GB" smtClean="0"/>
              <a:t>07/12/2023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3524290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BE3A73-DE0E-48FF-AA8F-CAFE9DB048FB}" type="datetimeFigureOut">
              <a:rPr lang="en-GB" smtClean="0"/>
              <a:t>07/12/2023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514707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BE3A73-DE0E-48FF-AA8F-CAFE9DB048FB}" type="datetimeFigureOut">
              <a:rPr lang="en-GB" smtClean="0"/>
              <a:t>07/12/2023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1096598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BE3A73-DE0E-48FF-AA8F-CAFE9DB048FB}" type="datetimeFigureOut">
              <a:rPr lang="en-GB" smtClean="0"/>
              <a:t>07/12/2023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733245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BE3A73-DE0E-48FF-AA8F-CAFE9DB048FB}" type="datetimeFigureOut">
              <a:rPr lang="en-GB" smtClean="0"/>
              <a:t>07/12/2023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3296635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89BE3A73-DE0E-48FF-AA8F-CAFE9DB048FB}" type="datetimeFigureOut">
              <a:rPr lang="en-GB" smtClean="0"/>
              <a:t>07/12/2023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752861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Click icon to add picture</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89BE3A73-DE0E-48FF-AA8F-CAFE9DB048FB}" type="datetimeFigureOut">
              <a:rPr lang="en-GB" smtClean="0"/>
              <a:t>07/12/2023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1047077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07/12/2023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138537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BE3A73-DE0E-48FF-AA8F-CAFE9DB048FB}" type="datetimeFigureOut">
              <a:rPr lang="en-GB" smtClean="0"/>
              <a:t>07/12/2023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82EAA3B-E51E-4467-A364-87F13A961376}" type="slidenum">
              <a:rPr lang="en-GB" smtClean="0"/>
              <a:t>‹#›</a:t>
            </a:fld>
            <a:endParaRPr lang="en-GB" dirty="0"/>
          </a:p>
        </p:txBody>
      </p:sp>
    </p:spTree>
    <p:extLst>
      <p:ext uri="{BB962C8B-B14F-4D97-AF65-F5344CB8AC3E}">
        <p14:creationId xmlns:p14="http://schemas.microsoft.com/office/powerpoint/2010/main" val="992891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89BE3A73-DE0E-48FF-AA8F-CAFE9DB048FB}" type="datetimeFigureOut">
              <a:rPr lang="en-GB" smtClean="0"/>
              <a:t>07/12/2023</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282EAA3B-E51E-4467-A364-87F13A961376}" type="slidenum">
              <a:rPr lang="en-GB" smtClean="0"/>
              <a:t>‹#›</a:t>
            </a:fld>
            <a:endParaRPr lang="en-GB" dirty="0"/>
          </a:p>
        </p:txBody>
      </p:sp>
    </p:spTree>
    <p:extLst>
      <p:ext uri="{BB962C8B-B14F-4D97-AF65-F5344CB8AC3E}">
        <p14:creationId xmlns:p14="http://schemas.microsoft.com/office/powerpoint/2010/main" val="23667282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81999" y="433766"/>
            <a:ext cx="2619609" cy="632595"/>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600" dirty="0">
                <a:solidFill>
                  <a:schemeClr val="tx1"/>
                </a:solidFill>
                <a:latin typeface="Comic Sans MS" panose="030F0702030302020204" pitchFamily="66" charset="0"/>
              </a:rPr>
              <a:t>Transition Unit- 2 weeks- Gothic Horror genre- introduction to the 5 deep concepts</a:t>
            </a:r>
          </a:p>
          <a:p>
            <a:pPr algn="ctr"/>
            <a:r>
              <a:rPr lang="en-US" sz="600" dirty="0">
                <a:solidFill>
                  <a:schemeClr val="tx1"/>
                </a:solidFill>
                <a:latin typeface="Comic Sans MS" panose="030F0702030302020204" pitchFamily="66" charset="0"/>
              </a:rPr>
              <a:t>Reading of contemporary novel- ‘Ghost Boys’- imaginative writing- setting and characterisation.</a:t>
            </a:r>
          </a:p>
          <a:p>
            <a:pPr algn="ctr"/>
            <a:r>
              <a:rPr lang="en-US" sz="600" dirty="0">
                <a:solidFill>
                  <a:schemeClr val="tx1"/>
                </a:solidFill>
                <a:latin typeface="Comic Sans MS" panose="030F0702030302020204" pitchFamily="66" charset="0"/>
              </a:rPr>
              <a:t>Sentence Types 1-5</a:t>
            </a:r>
          </a:p>
          <a:p>
            <a:pPr algn="ctr"/>
            <a:endParaRPr lang="en-US" sz="700" dirty="0">
              <a:solidFill>
                <a:schemeClr val="tx1"/>
              </a:solidFill>
              <a:latin typeface="Comic Sans MS" panose="030F0702030302020204" pitchFamily="66" charset="0"/>
            </a:endParaRPr>
          </a:p>
          <a:p>
            <a:pPr algn="ctr"/>
            <a:endParaRPr lang="en-GB" sz="600" dirty="0">
              <a:solidFill>
                <a:schemeClr val="tx1">
                  <a:lumMod val="50000"/>
                  <a:lumOff val="50000"/>
                </a:schemeClr>
              </a:solidFill>
              <a:latin typeface="Century Gothic" panose="020B0502020202020204" pitchFamily="34" charset="0"/>
            </a:endParaRPr>
          </a:p>
        </p:txBody>
      </p:sp>
      <p:sp>
        <p:nvSpPr>
          <p:cNvPr id="6" name="Rectangle 5"/>
          <p:cNvSpPr/>
          <p:nvPr/>
        </p:nvSpPr>
        <p:spPr>
          <a:xfrm>
            <a:off x="2179470" y="1159560"/>
            <a:ext cx="2628923" cy="649413"/>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r>
              <a:rPr lang="en-GB" sz="600" dirty="0">
                <a:solidFill>
                  <a:schemeClr val="tx1"/>
                </a:solidFill>
                <a:latin typeface="Comic Sans MS" panose="030F0702030302020204" pitchFamily="66" charset="0"/>
              </a:rPr>
              <a:t>‘Frankenstein’ by Mary Shelley</a:t>
            </a:r>
          </a:p>
          <a:p>
            <a:pPr lvl="0" algn="ctr"/>
            <a:r>
              <a:rPr lang="en-GB" sz="600" dirty="0">
                <a:solidFill>
                  <a:schemeClr val="tx1"/>
                </a:solidFill>
                <a:latin typeface="Comic Sans MS" panose="030F0702030302020204" pitchFamily="66" charset="0"/>
              </a:rPr>
              <a:t>Breathe’ by Cliff McNish</a:t>
            </a:r>
          </a:p>
          <a:p>
            <a:pPr lvl="0" algn="ctr"/>
            <a:r>
              <a:rPr lang="en-GB" sz="600" dirty="0">
                <a:solidFill>
                  <a:schemeClr val="tx1"/>
                </a:solidFill>
                <a:latin typeface="Comic Sans MS" panose="030F0702030302020204" pitchFamily="66" charset="0"/>
              </a:rPr>
              <a:t>‘The Raven’ by Edgar Allen Poe</a:t>
            </a:r>
          </a:p>
          <a:p>
            <a:pPr algn="ctr"/>
            <a:r>
              <a:rPr lang="en-GB" sz="600" dirty="0">
                <a:solidFill>
                  <a:schemeClr val="tx1"/>
                </a:solidFill>
                <a:latin typeface="Comic Sans MS" panose="030F0702030302020204" pitchFamily="66" charset="0"/>
              </a:rPr>
              <a:t>‘Dracula’ by Bram Stoker</a:t>
            </a:r>
          </a:p>
          <a:p>
            <a:pPr algn="ctr"/>
            <a:r>
              <a:rPr lang="en-GB" sz="600" dirty="0">
                <a:solidFill>
                  <a:schemeClr val="tx1"/>
                </a:solidFill>
                <a:latin typeface="Comic Sans MS" panose="030F0702030302020204" pitchFamily="66" charset="0"/>
              </a:rPr>
              <a:t>‘Ghost Boys’ by Jewell Parker Rhodes</a:t>
            </a:r>
          </a:p>
          <a:p>
            <a:pPr lvl="0"/>
            <a:r>
              <a:rPr lang="en-GB" dirty="0"/>
              <a:t>enstein’ by Mary Shelley</a:t>
            </a:r>
          </a:p>
          <a:p>
            <a:pPr lvl="0"/>
            <a:r>
              <a:rPr lang="en-GB" dirty="0"/>
              <a:t>‘Breathe’ by Cliff McNish</a:t>
            </a:r>
          </a:p>
          <a:p>
            <a:pPr lvl="0"/>
            <a:r>
              <a:rPr lang="en-GB" dirty="0"/>
              <a:t>‘The Raven’ by Edgar Allen Poe</a:t>
            </a:r>
          </a:p>
          <a:p>
            <a:pPr lvl="0"/>
            <a:r>
              <a:rPr lang="en-GB" dirty="0"/>
              <a:t>‘Dracula’ by Bram Stoker</a:t>
            </a:r>
          </a:p>
          <a:p>
            <a:pPr lvl="0"/>
            <a:r>
              <a:rPr lang="en-GB" dirty="0"/>
              <a:t>‘Ghost Boys’ by Jewell Parker Rhodes</a:t>
            </a:r>
          </a:p>
          <a:p>
            <a:pPr algn="ctr"/>
            <a:endParaRPr lang="en-US" sz="700" dirty="0">
              <a:solidFill>
                <a:schemeClr val="tx1"/>
              </a:solidFill>
              <a:latin typeface="Comic Sans MS" panose="030F0702030302020204" pitchFamily="66" charset="0"/>
              <a:ea typeface="Verdana" panose="020B0604030504040204" pitchFamily="34" charset="0"/>
              <a:cs typeface="Verdana" panose="020B0604030504040204" pitchFamily="34" charset="0"/>
            </a:endParaRPr>
          </a:p>
          <a:p>
            <a:endParaRPr lang="en-GB" sz="800" dirty="0">
              <a:solidFill>
                <a:schemeClr val="tx1">
                  <a:lumMod val="50000"/>
                  <a:lumOff val="50000"/>
                </a:schemeClr>
              </a:solidFill>
              <a:latin typeface="Century Gothic" panose="020B0502020202020204" pitchFamily="34" charset="0"/>
            </a:endParaRPr>
          </a:p>
        </p:txBody>
      </p:sp>
      <p:sp>
        <p:nvSpPr>
          <p:cNvPr id="7" name="Rectangle 6"/>
          <p:cNvSpPr/>
          <p:nvPr/>
        </p:nvSpPr>
        <p:spPr>
          <a:xfrm>
            <a:off x="4873262" y="448229"/>
            <a:ext cx="2679026" cy="598744"/>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600" dirty="0">
                <a:solidFill>
                  <a:schemeClr val="tx1"/>
                </a:solidFill>
                <a:latin typeface="Comic Sans MS" panose="030F0702030302020204" pitchFamily="66" charset="0"/>
              </a:rPr>
              <a:t>Reading of ‘’The Bone Sparrow’ by Zana </a:t>
            </a:r>
            <a:r>
              <a:rPr lang="en-US" sz="600" dirty="0" err="1">
                <a:solidFill>
                  <a:schemeClr val="tx1"/>
                </a:solidFill>
                <a:latin typeface="Comic Sans MS" panose="030F0702030302020204" pitchFamily="66" charset="0"/>
              </a:rPr>
              <a:t>Fraillon</a:t>
            </a:r>
            <a:r>
              <a:rPr lang="en-US" sz="600" dirty="0">
                <a:solidFill>
                  <a:schemeClr val="tx1"/>
                </a:solidFill>
                <a:latin typeface="Comic Sans MS" panose="030F0702030302020204" pitchFamily="66" charset="0"/>
              </a:rPr>
              <a:t>-setting and characterisation.</a:t>
            </a:r>
          </a:p>
          <a:p>
            <a:pPr algn="ctr"/>
            <a:r>
              <a:rPr lang="en-US" sz="600" dirty="0">
                <a:solidFill>
                  <a:schemeClr val="tx1"/>
                </a:solidFill>
                <a:latin typeface="Comic Sans MS" panose="030F0702030302020204" pitchFamily="66" charset="0"/>
              </a:rPr>
              <a:t>The Deconstructed essay- sentence 1.</a:t>
            </a:r>
          </a:p>
          <a:p>
            <a:pPr algn="ctr"/>
            <a:r>
              <a:rPr lang="en-US" sz="600" dirty="0">
                <a:solidFill>
                  <a:schemeClr val="tx1"/>
                </a:solidFill>
                <a:latin typeface="Comic Sans MS" panose="030F0702030302020204" pitchFamily="66" charset="0"/>
              </a:rPr>
              <a:t>A Sense of Place – non-fiction reading and writing</a:t>
            </a:r>
          </a:p>
          <a:p>
            <a:pPr algn="ctr"/>
            <a:r>
              <a:rPr lang="en-US" sz="600" dirty="0">
                <a:solidFill>
                  <a:schemeClr val="tx1"/>
                </a:solidFill>
                <a:latin typeface="Comic Sans MS" panose="030F0702030302020204" pitchFamily="66" charset="0"/>
              </a:rPr>
              <a:t>Sentence  Types 6-10</a:t>
            </a:r>
            <a:endParaRPr lang="en-GB" sz="600" dirty="0">
              <a:solidFill>
                <a:schemeClr val="tx1"/>
              </a:solidFill>
              <a:latin typeface="Comic Sans MS" panose="030F0702030302020204" pitchFamily="66" charset="0"/>
            </a:endParaRPr>
          </a:p>
        </p:txBody>
      </p:sp>
      <p:sp>
        <p:nvSpPr>
          <p:cNvPr id="9" name="Rectangle 8"/>
          <p:cNvSpPr/>
          <p:nvPr/>
        </p:nvSpPr>
        <p:spPr>
          <a:xfrm>
            <a:off x="7600327" y="430283"/>
            <a:ext cx="2481506" cy="71753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600" dirty="0">
                <a:solidFill>
                  <a:schemeClr val="tx1"/>
                </a:solidFill>
                <a:latin typeface="Comic Sans MS" panose="030F0702030302020204" pitchFamily="66" charset="0"/>
              </a:rPr>
              <a:t>Reading of Pre-1900 text ‘The Speckled Band’ by Sir Arthur Conan Doyle and ‘Lamb to the Slaughter’ by Roald Dahl- author study-</a:t>
            </a:r>
          </a:p>
          <a:p>
            <a:pPr algn="ctr"/>
            <a:r>
              <a:rPr lang="en-US" sz="600" dirty="0">
                <a:solidFill>
                  <a:schemeClr val="tx1"/>
                </a:solidFill>
                <a:latin typeface="Comic Sans MS" panose="030F0702030302020204" pitchFamily="66" charset="0"/>
              </a:rPr>
              <a:t>The Deconstructed essay – sentences 3 and 4.</a:t>
            </a:r>
          </a:p>
          <a:p>
            <a:pPr algn="ctr"/>
            <a:r>
              <a:rPr lang="en-US" sz="600" dirty="0">
                <a:solidFill>
                  <a:schemeClr val="tx1"/>
                </a:solidFill>
                <a:latin typeface="Comic Sans MS" panose="030F0702030302020204" pitchFamily="66" charset="0"/>
              </a:rPr>
              <a:t>The study of Shakespeare and the play ‘A Midsummer Night’s Dream’- spoken language</a:t>
            </a:r>
            <a:endParaRPr lang="en-GB" sz="600" dirty="0">
              <a:solidFill>
                <a:schemeClr val="tx1"/>
              </a:solidFill>
              <a:latin typeface="Comic Sans MS" panose="030F0702030302020204" pitchFamily="66" charset="0"/>
            </a:endParaRPr>
          </a:p>
          <a:p>
            <a:endParaRPr lang="en-GB" sz="800" dirty="0">
              <a:solidFill>
                <a:schemeClr val="tx1">
                  <a:lumMod val="50000"/>
                  <a:lumOff val="50000"/>
                </a:schemeClr>
              </a:solidFill>
              <a:latin typeface="Century Gothic" panose="020B0502020202020204" pitchFamily="34" charset="0"/>
            </a:endParaRPr>
          </a:p>
        </p:txBody>
      </p:sp>
      <p:sp>
        <p:nvSpPr>
          <p:cNvPr id="11" name="Rectangle 10"/>
          <p:cNvSpPr/>
          <p:nvPr/>
        </p:nvSpPr>
        <p:spPr>
          <a:xfrm>
            <a:off x="2170982" y="2339455"/>
            <a:ext cx="2691760" cy="791064"/>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600" dirty="0">
                <a:solidFill>
                  <a:schemeClr val="tx1"/>
                </a:solidFill>
                <a:latin typeface="Comic Sans MS" panose="030F0702030302020204" pitchFamily="66" charset="0"/>
              </a:rPr>
              <a:t>Revisit of the 5 deep concepts</a:t>
            </a:r>
          </a:p>
          <a:p>
            <a:pPr algn="ctr"/>
            <a:r>
              <a:rPr lang="en-US" sz="600" dirty="0">
                <a:solidFill>
                  <a:schemeClr val="tx1"/>
                </a:solidFill>
                <a:latin typeface="Comic Sans MS" panose="030F0702030302020204" pitchFamily="66" charset="0"/>
              </a:rPr>
              <a:t>Study of John Steinbeck and his American novel ‘Of Mice and Men’, characterisation, symbolism and themes</a:t>
            </a:r>
          </a:p>
          <a:p>
            <a:pPr algn="ctr"/>
            <a:r>
              <a:rPr lang="en-US" sz="600" dirty="0">
                <a:solidFill>
                  <a:schemeClr val="tx1"/>
                </a:solidFill>
                <a:latin typeface="Comic Sans MS" panose="030F0702030302020204" pitchFamily="66" charset="0"/>
              </a:rPr>
              <a:t> The Deconstructed Essay- revision of sentences  1, 3, 4. Introduce sentence 2.</a:t>
            </a:r>
            <a:endParaRPr lang="en-GB" sz="600" dirty="0">
              <a:solidFill>
                <a:schemeClr val="tx1"/>
              </a:solidFill>
              <a:latin typeface="Comic Sans MS" panose="030F0702030302020204" pitchFamily="66" charset="0"/>
            </a:endParaRPr>
          </a:p>
          <a:p>
            <a:pPr algn="ctr"/>
            <a:r>
              <a:rPr lang="en-GB" sz="600" dirty="0">
                <a:solidFill>
                  <a:schemeClr val="tx1"/>
                </a:solidFill>
                <a:latin typeface="Comic Sans MS" panose="030F0702030302020204" pitchFamily="66" charset="0"/>
              </a:rPr>
              <a:t>A study of rhetoric and non-fiction texts- writing non-fiction- S</a:t>
            </a:r>
            <a:r>
              <a:rPr lang="en-US" sz="600" dirty="0">
                <a:solidFill>
                  <a:schemeClr val="tx1"/>
                </a:solidFill>
                <a:latin typeface="Comic Sans MS" panose="030F0702030302020204" pitchFamily="66" charset="0"/>
              </a:rPr>
              <a:t>sentence types 12, 13, 18 and 19.</a:t>
            </a:r>
            <a:endParaRPr lang="en-GB" sz="600" dirty="0">
              <a:solidFill>
                <a:schemeClr val="tx1"/>
              </a:solidFill>
              <a:latin typeface="Comic Sans MS" panose="030F0702030302020204" pitchFamily="66" charset="0"/>
            </a:endParaRPr>
          </a:p>
        </p:txBody>
      </p:sp>
      <p:sp>
        <p:nvSpPr>
          <p:cNvPr id="13" name="Rectangle 12"/>
          <p:cNvSpPr/>
          <p:nvPr/>
        </p:nvSpPr>
        <p:spPr>
          <a:xfrm>
            <a:off x="4940720" y="3030257"/>
            <a:ext cx="2637377" cy="785114"/>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r>
              <a:rPr lang="en-GB" sz="500" dirty="0">
                <a:solidFill>
                  <a:schemeClr val="tx1"/>
                </a:solidFill>
                <a:latin typeface="Comic Sans MS" panose="030F0702030302020204" pitchFamily="66" charset="0"/>
              </a:rPr>
              <a:t>‘Out of the Blue’ – Simon Armitage</a:t>
            </a:r>
          </a:p>
          <a:p>
            <a:pPr lvl="0" algn="ctr"/>
            <a:r>
              <a:rPr lang="en-GB" sz="500" dirty="0">
                <a:solidFill>
                  <a:schemeClr val="tx1"/>
                </a:solidFill>
                <a:latin typeface="Comic Sans MS" panose="030F0702030302020204" pitchFamily="66" charset="0"/>
              </a:rPr>
              <a:t>‘The Right Word’ by Imtiaz Dharker</a:t>
            </a:r>
          </a:p>
          <a:p>
            <a:pPr lvl="0" algn="ctr"/>
            <a:r>
              <a:rPr lang="en-GB" sz="500" dirty="0">
                <a:solidFill>
                  <a:schemeClr val="tx1"/>
                </a:solidFill>
                <a:latin typeface="Comic Sans MS" panose="030F0702030302020204" pitchFamily="66" charset="0"/>
              </a:rPr>
              <a:t>‘The Yellow Palm’ by Robert Minhinick</a:t>
            </a:r>
          </a:p>
          <a:p>
            <a:pPr lvl="0" algn="ctr"/>
            <a:r>
              <a:rPr lang="en-GB" sz="500" dirty="0">
                <a:solidFill>
                  <a:schemeClr val="tx1"/>
                </a:solidFill>
                <a:latin typeface="Comic Sans MS" panose="030F0702030302020204" pitchFamily="66" charset="0"/>
              </a:rPr>
              <a:t>‘Belfast Confetti’ by Ciaran Carson</a:t>
            </a:r>
          </a:p>
          <a:p>
            <a:pPr lvl="0" algn="ctr"/>
            <a:r>
              <a:rPr lang="en-GB" sz="500" dirty="0">
                <a:solidFill>
                  <a:schemeClr val="tx1"/>
                </a:solidFill>
                <a:latin typeface="Comic Sans MS" panose="030F0702030302020204" pitchFamily="66" charset="0"/>
              </a:rPr>
              <a:t>‘Dulce et Decorum est’ by Wilfred Owen</a:t>
            </a:r>
          </a:p>
          <a:p>
            <a:pPr lvl="0" algn="ctr"/>
            <a:r>
              <a:rPr lang="en-GB" sz="500" dirty="0">
                <a:solidFill>
                  <a:schemeClr val="tx1"/>
                </a:solidFill>
                <a:latin typeface="Comic Sans MS" panose="030F0702030302020204" pitchFamily="66" charset="0"/>
              </a:rPr>
              <a:t>‘1984’ by George Orwell</a:t>
            </a:r>
          </a:p>
          <a:p>
            <a:pPr lvl="0" algn="ctr"/>
            <a:r>
              <a:rPr lang="en-GB" sz="500" dirty="0">
                <a:solidFill>
                  <a:schemeClr val="tx1"/>
                </a:solidFill>
                <a:latin typeface="Comic Sans MS" panose="030F0702030302020204" pitchFamily="66" charset="0"/>
              </a:rPr>
              <a:t>‘Fahrenheit 451’ by Ray Bradbury</a:t>
            </a:r>
          </a:p>
          <a:p>
            <a:pPr lvl="0" algn="ctr"/>
            <a:r>
              <a:rPr lang="en-GB" sz="500" dirty="0">
                <a:solidFill>
                  <a:schemeClr val="tx1"/>
                </a:solidFill>
                <a:latin typeface="Comic Sans MS" panose="030F0702030302020204" pitchFamily="66" charset="0"/>
              </a:rPr>
              <a:t>‘Hunger Games’ by Suzanne Collins</a:t>
            </a:r>
          </a:p>
          <a:p>
            <a:pPr lvl="0" algn="ctr"/>
            <a:r>
              <a:rPr lang="en-GB" sz="500" dirty="0">
                <a:solidFill>
                  <a:schemeClr val="tx1"/>
                </a:solidFill>
                <a:latin typeface="Comic Sans MS" panose="030F0702030302020204" pitchFamily="66" charset="0"/>
              </a:rPr>
              <a:t>‘Maze Runner’ by James Dashner</a:t>
            </a:r>
          </a:p>
          <a:p>
            <a:pPr lvl="0" algn="ctr"/>
            <a:r>
              <a:rPr lang="en-GB" sz="500" dirty="0">
                <a:solidFill>
                  <a:schemeClr val="tx1"/>
                </a:solidFill>
                <a:latin typeface="Comic Sans MS" panose="030F0702030302020204" pitchFamily="66" charset="0"/>
              </a:rPr>
              <a:t>‘I am Malala’ by Malala Yousafazi</a:t>
            </a:r>
          </a:p>
          <a:p>
            <a:pPr algn="ctr"/>
            <a:endParaRPr lang="en-GB" sz="500" dirty="0">
              <a:solidFill>
                <a:schemeClr val="tx1"/>
              </a:solidFill>
              <a:latin typeface="Comic Sans MS" panose="030F0702030302020204" pitchFamily="66" charset="0"/>
            </a:endParaRPr>
          </a:p>
        </p:txBody>
      </p:sp>
      <p:sp>
        <p:nvSpPr>
          <p:cNvPr id="15" name="Rectangle 14"/>
          <p:cNvSpPr/>
          <p:nvPr/>
        </p:nvSpPr>
        <p:spPr>
          <a:xfrm>
            <a:off x="7627271" y="3073563"/>
            <a:ext cx="2476126" cy="737765"/>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700" u="sng" dirty="0">
              <a:solidFill>
                <a:schemeClr val="tx1"/>
              </a:solidFill>
              <a:latin typeface="Comic Sans MS" panose="030F0702030302020204" pitchFamily="66" charset="0"/>
              <a:ea typeface="Verdana" panose="020B0604030504040204" pitchFamily="34" charset="0"/>
              <a:cs typeface="Verdana" panose="020B0604030504040204" pitchFamily="34" charset="0"/>
            </a:endParaRPr>
          </a:p>
          <a:p>
            <a:pPr algn="ctr"/>
            <a:r>
              <a:rPr lang="en-US" sz="600" dirty="0">
                <a:solidFill>
                  <a:schemeClr val="tx1"/>
                </a:solidFill>
                <a:latin typeface="Comic Sans MS" panose="030F0702030302020204" pitchFamily="66" charset="0"/>
              </a:rPr>
              <a:t>‘Macbeth’ by William Shakespeare</a:t>
            </a:r>
            <a:r>
              <a:rPr lang="en-GB" sz="600" dirty="0">
                <a:solidFill>
                  <a:schemeClr val="tx1"/>
                </a:solidFill>
                <a:latin typeface="Comic Sans MS" panose="030F0702030302020204" pitchFamily="66" charset="0"/>
              </a:rPr>
              <a:t>- full text</a:t>
            </a:r>
            <a:endParaRPr lang="en-US" sz="600" dirty="0">
              <a:solidFill>
                <a:schemeClr val="tx1"/>
              </a:solidFill>
              <a:latin typeface="Comic Sans MS" panose="030F0702030302020204" pitchFamily="66" charset="0"/>
            </a:endParaRPr>
          </a:p>
        </p:txBody>
      </p:sp>
      <p:sp>
        <p:nvSpPr>
          <p:cNvPr id="34" name="Rectangle 33"/>
          <p:cNvSpPr/>
          <p:nvPr/>
        </p:nvSpPr>
        <p:spPr>
          <a:xfrm>
            <a:off x="2169481" y="4270150"/>
            <a:ext cx="2698030" cy="607842"/>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500" dirty="0">
                <a:solidFill>
                  <a:schemeClr val="tx1"/>
                </a:solidFill>
                <a:latin typeface="Comic Sans MS" panose="030F0702030302020204" pitchFamily="66" charset="0"/>
              </a:rPr>
              <a:t>Revisit the 5 deep concepts</a:t>
            </a:r>
          </a:p>
          <a:p>
            <a:pPr algn="ctr"/>
            <a:r>
              <a:rPr lang="en-US" sz="500" dirty="0">
                <a:solidFill>
                  <a:schemeClr val="tx1"/>
                </a:solidFill>
                <a:latin typeface="Comic Sans MS" panose="030F0702030302020204" pitchFamily="66" charset="0"/>
              </a:rPr>
              <a:t>Study of the contemporary British writer Malorie Blackman and her novel ‘Noughts and Crosses’ -imaginative writing- context, characterization, themes, author’s perspective, influence and representation- revision of Yr 7/8 sentence types, introduction of 21, 22, 24 and 25.</a:t>
            </a:r>
          </a:p>
          <a:p>
            <a:pPr algn="ctr"/>
            <a:r>
              <a:rPr lang="en-US" sz="500" dirty="0">
                <a:solidFill>
                  <a:schemeClr val="tx1"/>
                </a:solidFill>
                <a:latin typeface="Comic Sans MS" panose="030F0702030302020204" pitchFamily="66" charset="0"/>
              </a:rPr>
              <a:t>‘Still I Rise’-Poetry anthology- The Deconstructed essay-revision of Yr7/8 sentences and introduction to sentence 7.</a:t>
            </a:r>
            <a:endParaRPr lang="en-GB" sz="500" dirty="0">
              <a:solidFill>
                <a:schemeClr val="tx1"/>
              </a:solidFill>
              <a:latin typeface="Comic Sans MS" panose="030F0702030302020204" pitchFamily="66" charset="0"/>
            </a:endParaRPr>
          </a:p>
        </p:txBody>
      </p:sp>
      <p:sp>
        <p:nvSpPr>
          <p:cNvPr id="36" name="Rectangle 35"/>
          <p:cNvSpPr/>
          <p:nvPr/>
        </p:nvSpPr>
        <p:spPr>
          <a:xfrm>
            <a:off x="4909432" y="4270658"/>
            <a:ext cx="2637524" cy="605313"/>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700" u="sng" dirty="0">
              <a:solidFill>
                <a:schemeClr val="tx1"/>
              </a:solidFill>
              <a:latin typeface="Comic Sans MS" panose="030F0702030302020204" pitchFamily="66" charset="0"/>
              <a:ea typeface="Verdana" panose="020B0604030504040204" pitchFamily="34" charset="0"/>
              <a:cs typeface="Verdana" panose="020B0604030504040204" pitchFamily="34" charset="0"/>
            </a:endParaRPr>
          </a:p>
          <a:p>
            <a:pPr algn="ctr"/>
            <a:r>
              <a:rPr lang="en-US" sz="500" dirty="0">
                <a:solidFill>
                  <a:schemeClr val="tx1"/>
                </a:solidFill>
                <a:latin typeface="Comic Sans MS" panose="030F0702030302020204" pitchFamily="66" charset="0"/>
              </a:rPr>
              <a:t>Reading and study of the post 1914 play ‘A View from the Bridge’ by Arthur Miller- structure, influence and representation- The Deconstructed Essay- sentence 8.</a:t>
            </a:r>
          </a:p>
          <a:p>
            <a:pPr algn="ctr"/>
            <a:r>
              <a:rPr lang="en-US" sz="500" dirty="0">
                <a:solidFill>
                  <a:schemeClr val="tx1"/>
                </a:solidFill>
                <a:latin typeface="Comic Sans MS" panose="030F0702030302020204" pitchFamily="66" charset="0"/>
              </a:rPr>
              <a:t>Study of a range of non-fiction texts on the themes explored in the play e.g. gender stereotyping. Non-fiction writing –sentence types 23 and 26.</a:t>
            </a:r>
            <a:endParaRPr lang="en-GB" sz="500" dirty="0">
              <a:solidFill>
                <a:schemeClr val="tx1"/>
              </a:solidFill>
              <a:latin typeface="Comic Sans MS" panose="030F0702030302020204" pitchFamily="66" charset="0"/>
            </a:endParaRPr>
          </a:p>
        </p:txBody>
      </p:sp>
      <p:sp>
        <p:nvSpPr>
          <p:cNvPr id="39" name="Rectangle 38"/>
          <p:cNvSpPr/>
          <p:nvPr/>
        </p:nvSpPr>
        <p:spPr>
          <a:xfrm>
            <a:off x="7610171" y="4901714"/>
            <a:ext cx="2462296" cy="647091"/>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500" dirty="0">
                <a:solidFill>
                  <a:schemeClr val="tx1"/>
                </a:solidFill>
                <a:latin typeface="Comic Sans MS" panose="030F0702030302020204" pitchFamily="66" charset="0"/>
              </a:rPr>
              <a:t>Angela Carter – ‘The Werewolf’</a:t>
            </a:r>
          </a:p>
          <a:p>
            <a:pPr algn="ctr"/>
            <a:r>
              <a:rPr lang="en-GB" sz="500" dirty="0">
                <a:solidFill>
                  <a:schemeClr val="tx1"/>
                </a:solidFill>
                <a:latin typeface="Comic Sans MS" panose="030F0702030302020204" pitchFamily="66" charset="0"/>
              </a:rPr>
              <a:t>Angela Carter – ‘The Snow Child’</a:t>
            </a:r>
          </a:p>
          <a:p>
            <a:pPr algn="ctr"/>
            <a:r>
              <a:rPr lang="en-GB" sz="500" dirty="0">
                <a:solidFill>
                  <a:schemeClr val="tx1"/>
                </a:solidFill>
                <a:latin typeface="Comic Sans MS" panose="030F0702030302020204" pitchFamily="66" charset="0"/>
              </a:rPr>
              <a:t>‘Havisham’ by Carol Ann Duffy</a:t>
            </a:r>
          </a:p>
          <a:p>
            <a:pPr algn="ctr"/>
            <a:r>
              <a:rPr lang="en-GB" sz="500" dirty="0">
                <a:solidFill>
                  <a:schemeClr val="tx1"/>
                </a:solidFill>
                <a:latin typeface="Comic Sans MS" panose="030F0702030302020204" pitchFamily="66" charset="0"/>
              </a:rPr>
              <a:t>‘Nicholas Nickleby’ by Charles Dickens</a:t>
            </a:r>
          </a:p>
          <a:p>
            <a:pPr algn="ctr"/>
            <a:r>
              <a:rPr lang="en-GB" sz="500" dirty="0">
                <a:solidFill>
                  <a:schemeClr val="tx1"/>
                </a:solidFill>
                <a:latin typeface="Comic Sans MS" panose="030F0702030302020204" pitchFamily="66" charset="0"/>
              </a:rPr>
              <a:t>‘A Christmas Carol’ by Charles Dickens</a:t>
            </a:r>
          </a:p>
          <a:p>
            <a:pPr algn="ctr"/>
            <a:r>
              <a:rPr lang="en-GB" sz="500" dirty="0">
                <a:solidFill>
                  <a:schemeClr val="tx1"/>
                </a:solidFill>
                <a:latin typeface="Comic Sans MS" panose="030F0702030302020204" pitchFamily="66" charset="0"/>
              </a:rPr>
              <a:t>‘The Strange case of Dr. Jekyll and Mr. Hyde’ </a:t>
            </a:r>
          </a:p>
        </p:txBody>
      </p:sp>
      <p:sp>
        <p:nvSpPr>
          <p:cNvPr id="40" name="Rectangle 39"/>
          <p:cNvSpPr/>
          <p:nvPr/>
        </p:nvSpPr>
        <p:spPr>
          <a:xfrm>
            <a:off x="2183063" y="6004346"/>
            <a:ext cx="2662986" cy="771597"/>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500" b="1" u="sng" dirty="0">
                <a:solidFill>
                  <a:schemeClr val="tx1"/>
                </a:solidFill>
                <a:latin typeface="Comic Sans MS" panose="030F0702030302020204" pitchFamily="66" charset="0"/>
              </a:rPr>
              <a:t>Language-</a:t>
            </a:r>
          </a:p>
          <a:p>
            <a:pPr algn="ctr"/>
            <a:endParaRPr lang="en-GB" sz="500" b="1" u="sng" dirty="0">
              <a:solidFill>
                <a:schemeClr val="tx1"/>
              </a:solidFill>
              <a:latin typeface="Comic Sans MS" panose="030F0702030302020204" pitchFamily="66" charset="0"/>
            </a:endParaRPr>
          </a:p>
          <a:p>
            <a:pPr algn="ctr"/>
            <a:r>
              <a:rPr lang="en-GB" sz="500" dirty="0">
                <a:solidFill>
                  <a:schemeClr val="tx1"/>
                </a:solidFill>
                <a:latin typeface="Comic Sans MS" panose="030F0702030302020204" pitchFamily="66" charset="0"/>
              </a:rPr>
              <a:t>Introduction to English Language Paper 1-Anxiety for Beginners Papers –A01, A02, A04, A05, A06</a:t>
            </a:r>
          </a:p>
          <a:p>
            <a:pPr algn="ctr"/>
            <a:r>
              <a:rPr lang="en-US" sz="500" dirty="0">
                <a:solidFill>
                  <a:schemeClr val="tx1"/>
                </a:solidFill>
                <a:latin typeface="Comic Sans MS" panose="030F0702030302020204" pitchFamily="66" charset="0"/>
              </a:rPr>
              <a:t>Narrative writing- metaphor of water-revision of sentence types-Loss/ An Unforgettable Moment</a:t>
            </a:r>
            <a:endParaRPr lang="en-GB" sz="500" dirty="0">
              <a:solidFill>
                <a:schemeClr val="tx1"/>
              </a:solidFill>
              <a:latin typeface="Comic Sans MS" panose="030F0702030302020204" pitchFamily="66" charset="0"/>
            </a:endParaRPr>
          </a:p>
        </p:txBody>
      </p:sp>
      <p:sp>
        <p:nvSpPr>
          <p:cNvPr id="49" name="Rectangle 48"/>
          <p:cNvSpPr/>
          <p:nvPr/>
        </p:nvSpPr>
        <p:spPr>
          <a:xfrm>
            <a:off x="2184926" y="8016715"/>
            <a:ext cx="2670595" cy="647086"/>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500" b="1" u="sng" dirty="0">
                <a:solidFill>
                  <a:schemeClr val="tx1"/>
                </a:solidFill>
                <a:latin typeface="Comic Sans MS" panose="030F0702030302020204" pitchFamily="66" charset="0"/>
              </a:rPr>
              <a:t>Language- A01, A02, A03, A04, A05, A05</a:t>
            </a:r>
          </a:p>
          <a:p>
            <a:pPr algn="ctr"/>
            <a:endParaRPr lang="en-GB" sz="500" b="1" u="sng" dirty="0">
              <a:solidFill>
                <a:schemeClr val="tx1"/>
              </a:solidFill>
              <a:latin typeface="Comic Sans MS" panose="030F0702030302020204" pitchFamily="66" charset="0"/>
            </a:endParaRPr>
          </a:p>
          <a:p>
            <a:pPr algn="ctr"/>
            <a:r>
              <a:rPr lang="en-US" sz="500" dirty="0">
                <a:solidFill>
                  <a:schemeClr val="tx1"/>
                </a:solidFill>
                <a:latin typeface="Comic Sans MS" panose="030F0702030302020204" pitchFamily="66" charset="0"/>
              </a:rPr>
              <a:t>Paper 1 extracts- Walking the Nile, Rebecca, Lucy Faulkner and The Birds.</a:t>
            </a:r>
          </a:p>
          <a:p>
            <a:pPr algn="ctr"/>
            <a:r>
              <a:rPr lang="en-US" sz="500" dirty="0">
                <a:solidFill>
                  <a:schemeClr val="tx1"/>
                </a:solidFill>
                <a:latin typeface="Comic Sans MS" panose="030F0702030302020204" pitchFamily="66" charset="0"/>
              </a:rPr>
              <a:t>Imaginative Writing- Caught</a:t>
            </a:r>
          </a:p>
          <a:p>
            <a:pPr algn="ctr"/>
            <a:r>
              <a:rPr lang="en-US" sz="500" dirty="0">
                <a:solidFill>
                  <a:schemeClr val="tx1"/>
                </a:solidFill>
                <a:latin typeface="Comic Sans MS" panose="030F0702030302020204" pitchFamily="66" charset="0"/>
              </a:rPr>
              <a:t>Paper 2 revision- Reinventing the Wheel- formal letter and article</a:t>
            </a:r>
          </a:p>
          <a:p>
            <a:pPr algn="ctr"/>
            <a:r>
              <a:rPr lang="en-US" sz="500" dirty="0">
                <a:solidFill>
                  <a:schemeClr val="tx1"/>
                </a:solidFill>
                <a:latin typeface="Comic Sans MS" panose="030F0702030302020204" pitchFamily="66" charset="0"/>
              </a:rPr>
              <a:t>Mock data question level analysis -address misconceptions- bespoke intervention. *</a:t>
            </a:r>
          </a:p>
          <a:p>
            <a:endParaRPr lang="en-GB" sz="800" u="sng" dirty="0">
              <a:solidFill>
                <a:schemeClr val="tx1"/>
              </a:solidFill>
              <a:latin typeface="Century Gothic" panose="020B0502020202020204" pitchFamily="34" charset="0"/>
            </a:endParaRPr>
          </a:p>
        </p:txBody>
      </p:sp>
      <p:sp>
        <p:nvSpPr>
          <p:cNvPr id="53" name="Rectangle 52"/>
          <p:cNvSpPr/>
          <p:nvPr/>
        </p:nvSpPr>
        <p:spPr>
          <a:xfrm>
            <a:off x="7630722" y="7993466"/>
            <a:ext cx="1289546" cy="712167"/>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500" dirty="0">
                <a:solidFill>
                  <a:schemeClr val="tx1"/>
                </a:solidFill>
                <a:latin typeface="Comic Sans MS" panose="030F0702030302020204" pitchFamily="66" charset="0"/>
              </a:rPr>
              <a:t>Unseen Poetry- anthology</a:t>
            </a:r>
          </a:p>
          <a:p>
            <a:pPr algn="ctr"/>
            <a:endParaRPr lang="en-US" sz="500" dirty="0">
              <a:solidFill>
                <a:schemeClr val="tx1"/>
              </a:solidFill>
              <a:latin typeface="Comic Sans MS" panose="030F0702030302020204" pitchFamily="66" charset="0"/>
            </a:endParaRPr>
          </a:p>
          <a:p>
            <a:pPr algn="ctr"/>
            <a:endParaRPr lang="en-US" sz="500" dirty="0">
              <a:solidFill>
                <a:schemeClr val="tx1"/>
              </a:solidFill>
              <a:latin typeface="Comic Sans MS" panose="030F0702030302020204" pitchFamily="66" charset="0"/>
            </a:endParaRPr>
          </a:p>
          <a:p>
            <a:pPr algn="ctr"/>
            <a:r>
              <a:rPr lang="en-US" sz="500" dirty="0">
                <a:solidFill>
                  <a:schemeClr val="tx1"/>
                </a:solidFill>
                <a:latin typeface="Comic Sans MS" panose="030F0702030302020204" pitchFamily="66" charset="0"/>
              </a:rPr>
              <a:t>Exam techniques and preparation- personalised learning adapted to class misconceptions. </a:t>
            </a:r>
          </a:p>
          <a:p>
            <a:pPr algn="ctr"/>
            <a:r>
              <a:rPr lang="en-US" sz="500" dirty="0">
                <a:solidFill>
                  <a:schemeClr val="tx1"/>
                </a:solidFill>
                <a:latin typeface="Comic Sans MS" panose="030F0702030302020204" pitchFamily="66" charset="0"/>
              </a:rPr>
              <a:t>Retrieval - VIQs</a:t>
            </a:r>
            <a:endParaRPr lang="en-GB" sz="500" dirty="0">
              <a:solidFill>
                <a:schemeClr val="tx1"/>
              </a:solidFill>
              <a:latin typeface="Comic Sans MS" panose="030F0702030302020204" pitchFamily="66" charset="0"/>
            </a:endParaRPr>
          </a:p>
        </p:txBody>
      </p:sp>
      <p:sp>
        <p:nvSpPr>
          <p:cNvPr id="54" name="Rectangle 53"/>
          <p:cNvSpPr/>
          <p:nvPr/>
        </p:nvSpPr>
        <p:spPr>
          <a:xfrm>
            <a:off x="7627271" y="8757085"/>
            <a:ext cx="1245371" cy="77071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500" b="1" dirty="0">
                <a:solidFill>
                  <a:schemeClr val="tx1"/>
                </a:solidFill>
                <a:latin typeface="Comic Sans MS" panose="030F0702030302020204" pitchFamily="66" charset="0"/>
              </a:rPr>
              <a:t>Mock Exams</a:t>
            </a:r>
          </a:p>
          <a:p>
            <a:pPr algn="ctr"/>
            <a:r>
              <a:rPr lang="en-US" sz="500" dirty="0">
                <a:solidFill>
                  <a:schemeClr val="tx1"/>
                </a:solidFill>
                <a:latin typeface="Comic Sans MS" panose="030F0702030302020204" pitchFamily="66" charset="0"/>
              </a:rPr>
              <a:t>English Language Paper 1</a:t>
            </a:r>
          </a:p>
          <a:p>
            <a:pPr algn="ctr"/>
            <a:r>
              <a:rPr lang="en-US" sz="500" dirty="0">
                <a:solidFill>
                  <a:schemeClr val="tx1"/>
                </a:solidFill>
                <a:latin typeface="Comic Sans MS" panose="030F0702030302020204" pitchFamily="66" charset="0"/>
              </a:rPr>
              <a:t>English Language Paper 2</a:t>
            </a:r>
          </a:p>
          <a:p>
            <a:pPr algn="ctr"/>
            <a:r>
              <a:rPr lang="en-US" sz="500" dirty="0">
                <a:solidFill>
                  <a:schemeClr val="tx1"/>
                </a:solidFill>
                <a:latin typeface="Comic Sans MS" panose="030F0702030302020204" pitchFamily="66" charset="0"/>
              </a:rPr>
              <a:t>English Literature Paper 1</a:t>
            </a:r>
          </a:p>
          <a:p>
            <a:pPr algn="ctr"/>
            <a:r>
              <a:rPr lang="en-US" sz="500" dirty="0">
                <a:solidFill>
                  <a:schemeClr val="tx1"/>
                </a:solidFill>
                <a:latin typeface="Comic Sans MS" panose="030F0702030302020204" pitchFamily="66" charset="0"/>
              </a:rPr>
              <a:t>English Literature Paper 2 </a:t>
            </a:r>
          </a:p>
          <a:p>
            <a:pPr algn="ctr"/>
            <a:endParaRPr lang="en-US" sz="500" dirty="0">
              <a:solidFill>
                <a:schemeClr val="tx1"/>
              </a:solidFill>
              <a:latin typeface="Comic Sans MS" panose="030F0702030302020204" pitchFamily="66" charset="0"/>
            </a:endParaRPr>
          </a:p>
          <a:p>
            <a:pPr algn="ctr"/>
            <a:r>
              <a:rPr lang="en-US" sz="500" dirty="0">
                <a:solidFill>
                  <a:schemeClr val="tx1"/>
                </a:solidFill>
                <a:latin typeface="Comic Sans MS" panose="030F0702030302020204" pitchFamily="66" charset="0"/>
              </a:rPr>
              <a:t>Bespoke teaching following mock question level analysis to address misconceptions,</a:t>
            </a:r>
            <a:endParaRPr lang="en-GB" sz="500" dirty="0">
              <a:solidFill>
                <a:schemeClr val="tx1"/>
              </a:solidFill>
              <a:latin typeface="Comic Sans MS" panose="030F0702030302020204" pitchFamily="66" charset="0"/>
            </a:endParaRPr>
          </a:p>
        </p:txBody>
      </p:sp>
      <p:grpSp>
        <p:nvGrpSpPr>
          <p:cNvPr id="2" name="Group 1"/>
          <p:cNvGrpSpPr/>
          <p:nvPr/>
        </p:nvGrpSpPr>
        <p:grpSpPr>
          <a:xfrm>
            <a:off x="1535857" y="1768625"/>
            <a:ext cx="9422194" cy="6136194"/>
            <a:chOff x="1535857" y="1768625"/>
            <a:chExt cx="9422194" cy="6136194"/>
          </a:xfrm>
          <a:pattFill prst="zigZag">
            <a:fgClr>
              <a:srgbClr val="6600FF"/>
            </a:fgClr>
            <a:bgClr>
              <a:schemeClr val="bg1"/>
            </a:bgClr>
          </a:pattFill>
        </p:grpSpPr>
        <p:sp>
          <p:nvSpPr>
            <p:cNvPr id="20" name="Chord 19"/>
            <p:cNvSpPr/>
            <p:nvPr/>
          </p:nvSpPr>
          <p:spPr>
            <a:xfrm rot="5400000">
              <a:off x="10147823" y="1328290"/>
              <a:ext cx="369894" cy="1250563"/>
            </a:xfrm>
            <a:prstGeom prst="chord">
              <a:avLst>
                <a:gd name="adj1" fmla="val 10785253"/>
                <a:gd name="adj2" fmla="val 5222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latin typeface="Century Gothic" panose="020B0502020202020204" pitchFamily="34" charset="0"/>
              </a:endParaRPr>
            </a:p>
          </p:txBody>
        </p:sp>
        <p:sp>
          <p:nvSpPr>
            <p:cNvPr id="48" name="Chord 47"/>
            <p:cNvSpPr/>
            <p:nvPr/>
          </p:nvSpPr>
          <p:spPr>
            <a:xfrm rot="5400000">
              <a:off x="10111037" y="5212686"/>
              <a:ext cx="369894" cy="1250563"/>
            </a:xfrm>
            <a:prstGeom prst="chord">
              <a:avLst>
                <a:gd name="adj1" fmla="val 10785253"/>
                <a:gd name="adj2" fmla="val 5222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latin typeface="Century Gothic" panose="020B0502020202020204" pitchFamily="34" charset="0"/>
              </a:endParaRPr>
            </a:p>
          </p:txBody>
        </p:sp>
        <p:sp>
          <p:nvSpPr>
            <p:cNvPr id="57" name="Chord 56"/>
            <p:cNvSpPr/>
            <p:nvPr/>
          </p:nvSpPr>
          <p:spPr>
            <a:xfrm rot="16200000">
              <a:off x="1979077" y="3254438"/>
              <a:ext cx="369894" cy="1250563"/>
            </a:xfrm>
            <a:prstGeom prst="chord">
              <a:avLst>
                <a:gd name="adj1" fmla="val 10785253"/>
                <a:gd name="adj2" fmla="val 5222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latin typeface="Century Gothic" panose="020B0502020202020204" pitchFamily="34" charset="0"/>
              </a:endParaRPr>
            </a:p>
          </p:txBody>
        </p:sp>
        <p:sp>
          <p:nvSpPr>
            <p:cNvPr id="60" name="Chord 59"/>
            <p:cNvSpPr/>
            <p:nvPr/>
          </p:nvSpPr>
          <p:spPr>
            <a:xfrm rot="16200000">
              <a:off x="1976192" y="7094590"/>
              <a:ext cx="369894" cy="1250563"/>
            </a:xfrm>
            <a:prstGeom prst="chord">
              <a:avLst>
                <a:gd name="adj1" fmla="val 10785253"/>
                <a:gd name="adj2" fmla="val 5222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1400" dirty="0">
                <a:latin typeface="Century Gothic" panose="020B0502020202020204" pitchFamily="34" charset="0"/>
              </a:endParaRPr>
            </a:p>
          </p:txBody>
        </p:sp>
      </p:grpSp>
      <p:sp>
        <p:nvSpPr>
          <p:cNvPr id="61" name="Rounded Rectangle 60"/>
          <p:cNvSpPr/>
          <p:nvPr/>
        </p:nvSpPr>
        <p:spPr>
          <a:xfrm>
            <a:off x="29727" y="45146"/>
            <a:ext cx="2049681" cy="2087802"/>
          </a:xfrm>
          <a:prstGeom prst="roundRect">
            <a:avLst>
              <a:gd name="adj" fmla="val 5646"/>
            </a:avLst>
          </a:prstGeom>
          <a:solidFill>
            <a:srgbClr val="FF99CC"/>
          </a:solidFill>
          <a:ln w="9525">
            <a:solidFill>
              <a:schemeClr val="tx1"/>
            </a:solidFill>
          </a:ln>
        </p:spPr>
        <p:style>
          <a:lnRef idx="2">
            <a:schemeClr val="dk1"/>
          </a:lnRef>
          <a:fillRef idx="1">
            <a:schemeClr val="lt1"/>
          </a:fillRef>
          <a:effectRef idx="0">
            <a:schemeClr val="dk1"/>
          </a:effectRef>
          <a:fontRef idx="minor">
            <a:schemeClr val="dk1"/>
          </a:fontRef>
        </p:style>
        <p:txBody>
          <a:bodyPr rtlCol="0" anchor="t"/>
          <a:lstStyle/>
          <a:p>
            <a:r>
              <a:rPr lang="en-GB" sz="900" b="1" dirty="0">
                <a:latin typeface="Comic Sans MS" panose="030F0702030302020204" pitchFamily="66" charset="0"/>
              </a:rPr>
              <a:t>KS2 </a:t>
            </a:r>
            <a:r>
              <a:rPr lang="en-US" sz="600" dirty="0">
                <a:latin typeface="Comic Sans MS" panose="030F0702030302020204" pitchFamily="66" charset="0"/>
              </a:rPr>
              <a:t>Pupils arrive at Litherland high School from a variety of feeder primary schools with knowledge gained from the KS2 National Curriculum Programme of Study in reading (word reading, comprehension) and writing (transcription; handwriting and presentation; composition; vocabulary, grammar and punctuation) and spoken language. </a:t>
            </a:r>
          </a:p>
          <a:p>
            <a:endParaRPr lang="en-US" sz="600" dirty="0">
              <a:latin typeface="Comic Sans MS" panose="030F0702030302020204" pitchFamily="66" charset="0"/>
            </a:endParaRPr>
          </a:p>
          <a:p>
            <a:r>
              <a:rPr lang="en-US" sz="600" dirty="0">
                <a:latin typeface="Comic Sans MS" panose="030F0702030302020204" pitchFamily="66" charset="0"/>
              </a:rPr>
              <a:t>During summer school transition, pupils have the opportunity to meet some of the English staff to begin their learning journey in a session on narrative writing in the form of a horror genre. They are given a book to read over the summer as part of our shared summer read to encourage a love of reading. </a:t>
            </a:r>
          </a:p>
          <a:p>
            <a:endParaRPr lang="en-US" sz="600" dirty="0">
              <a:latin typeface="Comic Sans MS" panose="030F0702030302020204" pitchFamily="66" charset="0"/>
            </a:endParaRPr>
          </a:p>
          <a:p>
            <a:r>
              <a:rPr lang="en-US" sz="600" dirty="0">
                <a:latin typeface="Comic Sans MS" panose="030F0702030302020204" pitchFamily="66" charset="0"/>
              </a:rPr>
              <a:t>SATs, CATs and GL Assessments are used to identify strengths and areas of support, to allow early intervention. </a:t>
            </a:r>
            <a:endParaRPr lang="en-GB" sz="400" dirty="0">
              <a:latin typeface="Comic Sans MS" panose="030F0702030302020204" pitchFamily="66" charset="0"/>
            </a:endParaRPr>
          </a:p>
          <a:p>
            <a:endParaRPr lang="en-GB" sz="500" dirty="0">
              <a:latin typeface="Century Gothic" panose="020B0502020202020204" pitchFamily="34" charset="0"/>
            </a:endParaRPr>
          </a:p>
        </p:txBody>
      </p:sp>
      <p:sp>
        <p:nvSpPr>
          <p:cNvPr id="64" name="Right Arrow 63"/>
          <p:cNvSpPr/>
          <p:nvPr/>
        </p:nvSpPr>
        <p:spPr>
          <a:xfrm>
            <a:off x="8987306" y="8521134"/>
            <a:ext cx="2138685" cy="780367"/>
          </a:xfrm>
          <a:prstGeom prst="rightArrow">
            <a:avLst>
              <a:gd name="adj1" fmla="val 70497"/>
              <a:gd name="adj2" fmla="val 60390"/>
            </a:avLst>
          </a:prstGeom>
          <a:solidFill>
            <a:schemeClr val="accent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9025332" y="8197540"/>
            <a:ext cx="1047136" cy="246221"/>
          </a:xfrm>
          <a:prstGeom prst="rect">
            <a:avLst/>
          </a:prstGeom>
          <a:noFill/>
          <a:ln>
            <a:noFill/>
          </a:ln>
        </p:spPr>
        <p:txBody>
          <a:bodyPr wrap="square" rtlCol="0">
            <a:spAutoFit/>
          </a:bodyPr>
          <a:lstStyle/>
          <a:p>
            <a:r>
              <a:rPr lang="en-GB" sz="1000" dirty="0">
                <a:latin typeface="Comic Sans MS" panose="030F0702030302020204" pitchFamily="66" charset="0"/>
              </a:rPr>
              <a:t>GCSE EXAMS</a:t>
            </a:r>
          </a:p>
        </p:txBody>
      </p:sp>
      <p:sp>
        <p:nvSpPr>
          <p:cNvPr id="62" name="TextBox 61"/>
          <p:cNvSpPr txBox="1"/>
          <p:nvPr/>
        </p:nvSpPr>
        <p:spPr>
          <a:xfrm>
            <a:off x="9147134" y="8731296"/>
            <a:ext cx="1047136" cy="400110"/>
          </a:xfrm>
          <a:prstGeom prst="rect">
            <a:avLst/>
          </a:prstGeom>
          <a:noFill/>
          <a:ln>
            <a:noFill/>
          </a:ln>
        </p:spPr>
        <p:txBody>
          <a:bodyPr wrap="square" rtlCol="0">
            <a:spAutoFit/>
          </a:bodyPr>
          <a:lstStyle/>
          <a:p>
            <a:r>
              <a:rPr lang="en-GB" sz="1000" dirty="0">
                <a:latin typeface="Comic Sans MS" panose="030F0702030302020204" pitchFamily="66" charset="0"/>
              </a:rPr>
              <a:t>Post-16 Pathways</a:t>
            </a:r>
          </a:p>
        </p:txBody>
      </p:sp>
      <p:pic>
        <p:nvPicPr>
          <p:cNvPr id="55" name="Picture 5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48911" y="10333"/>
            <a:ext cx="1413899" cy="600421"/>
          </a:xfrm>
          <a:prstGeom prst="rect">
            <a:avLst/>
          </a:prstGeom>
        </p:spPr>
      </p:pic>
      <p:sp>
        <p:nvSpPr>
          <p:cNvPr id="82" name="Rectangle 81"/>
          <p:cNvSpPr/>
          <p:nvPr/>
        </p:nvSpPr>
        <p:spPr>
          <a:xfrm>
            <a:off x="4895768" y="1147197"/>
            <a:ext cx="2642028" cy="690652"/>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r>
              <a:rPr lang="en-GB" sz="600" dirty="0">
                <a:solidFill>
                  <a:schemeClr val="tx1"/>
                </a:solidFill>
                <a:latin typeface="Comic Sans MS" panose="030F0702030302020204" pitchFamily="66" charset="0"/>
              </a:rPr>
              <a:t>‘The Bone Sparrow’ by Zana </a:t>
            </a:r>
            <a:r>
              <a:rPr lang="en-GB" sz="600" dirty="0" err="1">
                <a:solidFill>
                  <a:schemeClr val="tx1"/>
                </a:solidFill>
                <a:latin typeface="Comic Sans MS" panose="030F0702030302020204" pitchFamily="66" charset="0"/>
              </a:rPr>
              <a:t>Fraillon</a:t>
            </a:r>
            <a:endParaRPr lang="en-GB" sz="600" dirty="0">
              <a:solidFill>
                <a:schemeClr val="tx1"/>
              </a:solidFill>
              <a:latin typeface="Comic Sans MS" panose="030F0702030302020204" pitchFamily="66" charset="0"/>
            </a:endParaRPr>
          </a:p>
          <a:p>
            <a:pPr lvl="0" algn="ctr"/>
            <a:r>
              <a:rPr lang="en-GB" sz="600" dirty="0">
                <a:solidFill>
                  <a:schemeClr val="tx1"/>
                </a:solidFill>
                <a:latin typeface="Comic Sans MS" panose="030F0702030302020204" pitchFamily="66" charset="0"/>
              </a:rPr>
              <a:t>‘Refugee’ by Brian Bilston</a:t>
            </a:r>
          </a:p>
          <a:p>
            <a:pPr lvl="0" algn="ctr"/>
            <a:r>
              <a:rPr lang="en-GB" sz="600" dirty="0">
                <a:solidFill>
                  <a:schemeClr val="tx1"/>
                </a:solidFill>
                <a:latin typeface="Comic Sans MS" panose="030F0702030302020204" pitchFamily="66" charset="0"/>
              </a:rPr>
              <a:t>Uniquely Manchester website</a:t>
            </a:r>
          </a:p>
          <a:p>
            <a:pPr algn="ctr"/>
            <a:r>
              <a:rPr lang="en-GB" sz="600" dirty="0">
                <a:solidFill>
                  <a:schemeClr val="tx1"/>
                </a:solidFill>
                <a:latin typeface="Comic Sans MS" panose="030F0702030302020204" pitchFamily="66" charset="0"/>
              </a:rPr>
              <a:t>Train complaint letter</a:t>
            </a:r>
          </a:p>
          <a:p>
            <a:pPr algn="ctr"/>
            <a:r>
              <a:rPr lang="en-GB" sz="600" dirty="0">
                <a:solidFill>
                  <a:schemeClr val="tx1"/>
                </a:solidFill>
                <a:latin typeface="Comic Sans MS" panose="030F0702030302020204" pitchFamily="66" charset="0"/>
              </a:rPr>
              <a:t>‘Notes from a Small Island’ by Bill Bryson</a:t>
            </a:r>
          </a:p>
        </p:txBody>
      </p:sp>
      <p:sp>
        <p:nvSpPr>
          <p:cNvPr id="83" name="Rectangle 82"/>
          <p:cNvSpPr/>
          <p:nvPr/>
        </p:nvSpPr>
        <p:spPr>
          <a:xfrm>
            <a:off x="7627271" y="1198698"/>
            <a:ext cx="2429378" cy="631894"/>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600" dirty="0">
                <a:solidFill>
                  <a:schemeClr val="tx1"/>
                </a:solidFill>
                <a:latin typeface="Comic Sans MS" panose="030F0702030302020204" pitchFamily="66" charset="0"/>
              </a:rPr>
              <a:t>.</a:t>
            </a:r>
            <a:r>
              <a:rPr lang="en-US" sz="600" dirty="0">
                <a:solidFill>
                  <a:schemeClr val="tx1"/>
                </a:solidFill>
                <a:latin typeface="Comic Sans MS" panose="030F0702030302020204" pitchFamily="66" charset="0"/>
              </a:rPr>
              <a:t>’The Speckled Band’ by Sir Arthur Conan Doyle </a:t>
            </a:r>
          </a:p>
          <a:p>
            <a:pPr algn="ctr"/>
            <a:r>
              <a:rPr lang="en-US" sz="600" dirty="0">
                <a:solidFill>
                  <a:schemeClr val="tx1"/>
                </a:solidFill>
                <a:latin typeface="Comic Sans MS" panose="030F0702030302020204" pitchFamily="66" charset="0"/>
              </a:rPr>
              <a:t> ‘Lamb to the Slaughter’ by Roald Dahl.</a:t>
            </a:r>
            <a:r>
              <a:rPr lang="en-GB" sz="600" dirty="0">
                <a:solidFill>
                  <a:schemeClr val="tx1"/>
                </a:solidFill>
                <a:latin typeface="Comic Sans MS" panose="030F0702030302020204" pitchFamily="66" charset="0"/>
              </a:rPr>
              <a:t>’</a:t>
            </a:r>
          </a:p>
          <a:p>
            <a:pPr algn="ctr"/>
            <a:r>
              <a:rPr lang="en-US" sz="600" dirty="0">
                <a:solidFill>
                  <a:schemeClr val="tx1"/>
                </a:solidFill>
                <a:latin typeface="Comic Sans MS" panose="030F0702030302020204" pitchFamily="66" charset="0"/>
              </a:rPr>
              <a:t>‘A Midsummer Night’s Dream’ by William Shakespeare- full text</a:t>
            </a:r>
            <a:endParaRPr lang="en-GB" sz="600" dirty="0">
              <a:solidFill>
                <a:schemeClr val="tx1"/>
              </a:solidFill>
              <a:latin typeface="Comic Sans MS" panose="030F0702030302020204" pitchFamily="66" charset="0"/>
            </a:endParaRPr>
          </a:p>
        </p:txBody>
      </p:sp>
      <p:sp>
        <p:nvSpPr>
          <p:cNvPr id="84" name="Rectangle 83"/>
          <p:cNvSpPr/>
          <p:nvPr/>
        </p:nvSpPr>
        <p:spPr>
          <a:xfrm>
            <a:off x="4929703" y="2317188"/>
            <a:ext cx="2638802" cy="687644"/>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600" dirty="0">
                <a:solidFill>
                  <a:schemeClr val="tx1"/>
                </a:solidFill>
                <a:latin typeface="Comic Sans MS" panose="030F0702030302020204" pitchFamily="66" charset="0"/>
              </a:rPr>
              <a:t>Reading and study of an</a:t>
            </a:r>
            <a:r>
              <a:rPr lang="en-GB" sz="600" dirty="0">
                <a:solidFill>
                  <a:schemeClr val="tx1"/>
                </a:solidFill>
                <a:latin typeface="Comic Sans MS" panose="030F0702030302020204" pitchFamily="66" charset="0"/>
              </a:rPr>
              <a:t> a</a:t>
            </a:r>
            <a:r>
              <a:rPr lang="en-US" sz="600" dirty="0">
                <a:solidFill>
                  <a:schemeClr val="tx1"/>
                </a:solidFill>
                <a:latin typeface="Comic Sans MS" panose="030F0702030302020204" pitchFamily="66" charset="0"/>
              </a:rPr>
              <a:t>anthology of war poems-The Deconstructed Essay-sentence 5- context, symbolism, themes and author’s perspective. Study of Malala Yousafazi and ‘I am Malala’</a:t>
            </a:r>
            <a:endParaRPr lang="en-US" sz="600" u="sng" dirty="0">
              <a:solidFill>
                <a:schemeClr val="tx1"/>
              </a:solidFill>
              <a:latin typeface="Comic Sans MS" panose="030F0702030302020204" pitchFamily="66" charset="0"/>
              <a:ea typeface="Verdana" panose="020B0604030504040204" pitchFamily="34" charset="0"/>
              <a:cs typeface="Verdana" panose="020B0604030504040204" pitchFamily="34" charset="0"/>
            </a:endParaRPr>
          </a:p>
          <a:p>
            <a:pPr algn="ctr"/>
            <a:r>
              <a:rPr lang="en-US" sz="600" dirty="0">
                <a:solidFill>
                  <a:schemeClr val="tx1"/>
                </a:solidFill>
                <a:latin typeface="Comic Sans MS" panose="030F0702030302020204" pitchFamily="66" charset="0"/>
              </a:rPr>
              <a:t>Reading and study of a range of Dystopian fiction -narrative writing.</a:t>
            </a:r>
          </a:p>
          <a:p>
            <a:pPr algn="ctr"/>
            <a:r>
              <a:rPr lang="en-US" sz="600" dirty="0">
                <a:solidFill>
                  <a:schemeClr val="tx1"/>
                </a:solidFill>
                <a:latin typeface="Comic Sans MS" panose="030F0702030302020204" pitchFamily="66" charset="0"/>
              </a:rPr>
              <a:t>Sentence Types-11, 16, 17 and 20.</a:t>
            </a:r>
            <a:endParaRPr lang="en-GB" sz="600" dirty="0">
              <a:solidFill>
                <a:schemeClr val="tx1"/>
              </a:solidFill>
              <a:latin typeface="Comic Sans MS" panose="030F0702030302020204" pitchFamily="66" charset="0"/>
            </a:endParaRPr>
          </a:p>
          <a:p>
            <a:pPr algn="ctr"/>
            <a:r>
              <a:rPr lang="en-US" sz="600" dirty="0">
                <a:solidFill>
                  <a:schemeClr val="tx1"/>
                </a:solidFill>
                <a:latin typeface="Comic Sans MS" panose="030F0702030302020204" pitchFamily="66" charset="0"/>
              </a:rPr>
              <a:t>.</a:t>
            </a:r>
            <a:endParaRPr lang="en-GB" sz="600" dirty="0">
              <a:solidFill>
                <a:schemeClr val="tx1"/>
              </a:solidFill>
              <a:latin typeface="Comic Sans MS" panose="030F0702030302020204" pitchFamily="66" charset="0"/>
            </a:endParaRPr>
          </a:p>
        </p:txBody>
      </p:sp>
      <p:sp>
        <p:nvSpPr>
          <p:cNvPr id="85" name="Rectangle 84"/>
          <p:cNvSpPr/>
          <p:nvPr/>
        </p:nvSpPr>
        <p:spPr>
          <a:xfrm>
            <a:off x="7635466" y="2341976"/>
            <a:ext cx="2489399" cy="677766"/>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600" dirty="0">
                <a:solidFill>
                  <a:schemeClr val="tx1"/>
                </a:solidFill>
                <a:latin typeface="Comic Sans MS" panose="030F0702030302020204" pitchFamily="66" charset="0"/>
              </a:rPr>
              <a:t>A study of the play ‘Macbeth’ by William Shakespeare-context, setting, characterisation, symbolism, themes and author’s perspective.</a:t>
            </a:r>
          </a:p>
          <a:p>
            <a:pPr algn="ctr"/>
            <a:r>
              <a:rPr lang="en-GB" sz="600" dirty="0">
                <a:solidFill>
                  <a:schemeClr val="tx1"/>
                </a:solidFill>
                <a:latin typeface="Comic Sans MS" panose="030F0702030302020204" pitchFamily="66" charset="0"/>
              </a:rPr>
              <a:t>The Deconstructed Essay- revision of 1, 3, 4, 5</a:t>
            </a:r>
          </a:p>
          <a:p>
            <a:pPr algn="ctr"/>
            <a:r>
              <a:rPr lang="en-GB" sz="600" dirty="0">
                <a:solidFill>
                  <a:schemeClr val="tx1"/>
                </a:solidFill>
                <a:latin typeface="Comic Sans MS" panose="030F0702030302020204" pitchFamily="66" charset="0"/>
              </a:rPr>
              <a:t>Introduction of sentence 6</a:t>
            </a:r>
          </a:p>
          <a:p>
            <a:pPr algn="ctr"/>
            <a:r>
              <a:rPr lang="en-US" sz="600" dirty="0">
                <a:solidFill>
                  <a:schemeClr val="tx1"/>
                </a:solidFill>
                <a:latin typeface="Comic Sans MS" panose="030F0702030302020204" pitchFamily="66" charset="0"/>
              </a:rPr>
              <a:t>Spoken Language Unit</a:t>
            </a:r>
            <a:endParaRPr lang="en-GB" sz="600" dirty="0">
              <a:solidFill>
                <a:schemeClr val="tx1"/>
              </a:solidFill>
              <a:latin typeface="Comic Sans MS" panose="030F0702030302020204" pitchFamily="66" charset="0"/>
            </a:endParaRPr>
          </a:p>
        </p:txBody>
      </p:sp>
      <p:sp>
        <p:nvSpPr>
          <p:cNvPr id="86" name="Rectangle 85"/>
          <p:cNvSpPr/>
          <p:nvPr/>
        </p:nvSpPr>
        <p:spPr>
          <a:xfrm>
            <a:off x="2161139" y="3174582"/>
            <a:ext cx="2687595" cy="634491"/>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600" dirty="0">
                <a:solidFill>
                  <a:schemeClr val="tx1"/>
                </a:solidFill>
                <a:latin typeface="Comic Sans MS" panose="030F0702030302020204" pitchFamily="66" charset="0"/>
              </a:rPr>
              <a:t>‘Mice and Men’ by John Steinbeck </a:t>
            </a:r>
          </a:p>
          <a:p>
            <a:pPr algn="ctr"/>
            <a:r>
              <a:rPr lang="en-GB" sz="600" dirty="0">
                <a:solidFill>
                  <a:schemeClr val="tx1"/>
                </a:solidFill>
                <a:latin typeface="Comic Sans MS" panose="030F0702030302020204" pitchFamily="66" charset="0"/>
              </a:rPr>
              <a:t>J.F.K – We choose to go to the moon</a:t>
            </a:r>
          </a:p>
          <a:p>
            <a:pPr algn="ctr"/>
            <a:r>
              <a:rPr lang="en-GB" sz="600" dirty="0">
                <a:solidFill>
                  <a:schemeClr val="tx1"/>
                </a:solidFill>
                <a:latin typeface="Comic Sans MS" panose="030F0702030302020204" pitchFamily="66" charset="0"/>
              </a:rPr>
              <a:t>MLK – I have a dream</a:t>
            </a:r>
          </a:p>
          <a:p>
            <a:pPr algn="ctr"/>
            <a:r>
              <a:rPr lang="en-GB" sz="600" dirty="0">
                <a:solidFill>
                  <a:schemeClr val="tx1"/>
                </a:solidFill>
                <a:latin typeface="Comic Sans MS" panose="030F0702030302020204" pitchFamily="66" charset="0"/>
              </a:rPr>
              <a:t>Emma Watson – He for She campaign</a:t>
            </a:r>
          </a:p>
          <a:p>
            <a:pPr algn="ctr"/>
            <a:r>
              <a:rPr lang="en-GB" sz="600" dirty="0">
                <a:solidFill>
                  <a:schemeClr val="tx1"/>
                </a:solidFill>
                <a:latin typeface="Comic Sans MS" panose="030F0702030302020204" pitchFamily="66" charset="0"/>
              </a:rPr>
              <a:t>Churchill – This was our finest hour</a:t>
            </a:r>
          </a:p>
          <a:p>
            <a:pPr algn="ctr"/>
            <a:r>
              <a:rPr lang="en-GB" sz="600" dirty="0">
                <a:solidFill>
                  <a:schemeClr val="tx1"/>
                </a:solidFill>
                <a:latin typeface="Comic Sans MS" panose="030F0702030302020204" pitchFamily="66" charset="0"/>
              </a:rPr>
              <a:t>Malala - Speech</a:t>
            </a:r>
          </a:p>
        </p:txBody>
      </p:sp>
      <p:sp>
        <p:nvSpPr>
          <p:cNvPr id="87" name="Rectangle 86"/>
          <p:cNvSpPr/>
          <p:nvPr/>
        </p:nvSpPr>
        <p:spPr>
          <a:xfrm>
            <a:off x="2175008" y="4903153"/>
            <a:ext cx="2688186" cy="619628"/>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r>
              <a:rPr lang="en-GB" sz="500" dirty="0">
                <a:solidFill>
                  <a:schemeClr val="tx1"/>
                </a:solidFill>
                <a:latin typeface="Comic Sans MS" panose="030F0702030302020204" pitchFamily="66" charset="0"/>
              </a:rPr>
              <a:t>‘Noughts and Crosses’ by Malorie Blackman</a:t>
            </a:r>
          </a:p>
          <a:p>
            <a:pPr lvl="0" algn="ctr"/>
            <a:r>
              <a:rPr lang="en-GB" sz="500" dirty="0">
                <a:solidFill>
                  <a:schemeClr val="tx1"/>
                </a:solidFill>
                <a:latin typeface="Comic Sans MS" panose="030F0702030302020204" pitchFamily="66" charset="0"/>
              </a:rPr>
              <a:t>Strange Fruit – Abel Meerpol</a:t>
            </a:r>
          </a:p>
          <a:p>
            <a:pPr lvl="0" algn="ctr"/>
            <a:r>
              <a:rPr lang="en-GB" sz="500" dirty="0">
                <a:solidFill>
                  <a:schemeClr val="tx1"/>
                </a:solidFill>
                <a:latin typeface="Comic Sans MS" panose="030F0702030302020204" pitchFamily="66" charset="0"/>
              </a:rPr>
              <a:t>‘I know why the Caged Bird Sings’ +’ Still I Rise’ </a:t>
            </a:r>
          </a:p>
          <a:p>
            <a:pPr algn="ctr"/>
            <a:r>
              <a:rPr lang="en-GB" sz="500" dirty="0">
                <a:solidFill>
                  <a:schemeClr val="tx1"/>
                </a:solidFill>
                <a:latin typeface="Comic Sans MS" panose="030F0702030302020204" pitchFamily="66" charset="0"/>
              </a:rPr>
              <a:t>By Maya Angelou</a:t>
            </a:r>
          </a:p>
          <a:p>
            <a:pPr lvl="0" algn="ctr"/>
            <a:r>
              <a:rPr lang="en-GB" sz="500" dirty="0">
                <a:solidFill>
                  <a:schemeClr val="tx1"/>
                </a:solidFill>
                <a:latin typeface="Comic Sans MS" panose="030F0702030302020204" pitchFamily="66" charset="0"/>
              </a:rPr>
              <a:t>‘The Hollow’ – Vanessa Kisuule</a:t>
            </a:r>
          </a:p>
          <a:p>
            <a:pPr lvl="0" algn="ctr"/>
            <a:r>
              <a:rPr lang="en-GB" sz="500" dirty="0">
                <a:solidFill>
                  <a:schemeClr val="tx1"/>
                </a:solidFill>
                <a:latin typeface="Comic Sans MS" panose="030F0702030302020204" pitchFamily="66" charset="0"/>
              </a:rPr>
              <a:t>‘Blessing’ – Imtiaz Dharker</a:t>
            </a:r>
          </a:p>
          <a:p>
            <a:pPr lvl="0" algn="ctr"/>
            <a:r>
              <a:rPr lang="en-GB" sz="500" dirty="0">
                <a:solidFill>
                  <a:schemeClr val="tx1"/>
                </a:solidFill>
                <a:latin typeface="Comic Sans MS" panose="030F0702030302020204" pitchFamily="66" charset="0"/>
              </a:rPr>
              <a:t>‘Monster’ – Demani Dennisur</a:t>
            </a:r>
          </a:p>
          <a:p>
            <a:endParaRPr lang="en-GB" sz="700" dirty="0">
              <a:solidFill>
                <a:schemeClr val="tx1"/>
              </a:solidFill>
              <a:latin typeface="Comic Sans MS" panose="030F0702030302020204" pitchFamily="66" charset="0"/>
            </a:endParaRPr>
          </a:p>
        </p:txBody>
      </p:sp>
      <p:sp>
        <p:nvSpPr>
          <p:cNvPr id="88" name="Rectangle 87"/>
          <p:cNvSpPr/>
          <p:nvPr/>
        </p:nvSpPr>
        <p:spPr>
          <a:xfrm>
            <a:off x="4944298" y="4901388"/>
            <a:ext cx="2624207" cy="620818"/>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gn="ctr"/>
            <a:r>
              <a:rPr lang="en-GB" sz="500" dirty="0">
                <a:solidFill>
                  <a:schemeClr val="tx1"/>
                </a:solidFill>
                <a:latin typeface="Comic Sans MS" panose="030F0702030302020204" pitchFamily="66" charset="0"/>
              </a:rPr>
              <a:t>‘A View from the Bridge’ by Arthur Miller </a:t>
            </a:r>
          </a:p>
          <a:p>
            <a:pPr lvl="0" algn="ctr"/>
            <a:r>
              <a:rPr lang="en-GB" sz="500" dirty="0">
                <a:solidFill>
                  <a:schemeClr val="tx1"/>
                </a:solidFill>
                <a:latin typeface="Comic Sans MS" panose="030F0702030302020204" pitchFamily="66" charset="0"/>
              </a:rPr>
              <a:t>Heels article by Helena Negru</a:t>
            </a:r>
          </a:p>
          <a:p>
            <a:pPr lvl="0" algn="ctr"/>
            <a:r>
              <a:rPr lang="en-GB" sz="500" dirty="0">
                <a:solidFill>
                  <a:schemeClr val="tx1"/>
                </a:solidFill>
                <a:latin typeface="Comic Sans MS" panose="030F0702030302020204" pitchFamily="66" charset="0"/>
              </a:rPr>
              <a:t>School Uniform article, ‘Don’t ban Skirts’ by  Ellie May O’Hagan </a:t>
            </a:r>
          </a:p>
          <a:p>
            <a:pPr lvl="0" algn="ctr"/>
            <a:r>
              <a:rPr lang="en-GB" sz="500" dirty="0">
                <a:solidFill>
                  <a:schemeClr val="tx1"/>
                </a:solidFill>
                <a:latin typeface="Comic Sans MS" panose="030F0702030302020204" pitchFamily="66" charset="0"/>
              </a:rPr>
              <a:t>School uniform policy article by Sirena Bergman</a:t>
            </a:r>
          </a:p>
          <a:p>
            <a:endParaRPr lang="en-GB" sz="500" dirty="0">
              <a:solidFill>
                <a:schemeClr val="tx1"/>
              </a:solidFill>
              <a:latin typeface="Comic Sans MS" panose="030F0702030302020204" pitchFamily="66" charset="0"/>
            </a:endParaRPr>
          </a:p>
        </p:txBody>
      </p:sp>
      <p:sp>
        <p:nvSpPr>
          <p:cNvPr id="89" name="Rectangle 88"/>
          <p:cNvSpPr/>
          <p:nvPr/>
        </p:nvSpPr>
        <p:spPr>
          <a:xfrm>
            <a:off x="7568506" y="4274740"/>
            <a:ext cx="2513952" cy="597481"/>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500" dirty="0">
                <a:solidFill>
                  <a:schemeClr val="tx1"/>
                </a:solidFill>
                <a:latin typeface="Comic Sans MS" panose="030F0702030302020204" pitchFamily="66" charset="0"/>
              </a:rPr>
              <a:t>Exploration of the female through gothic twisted fairy tale short stories- imaginative writing- revision of all sentence types and introduction of 27-30.</a:t>
            </a:r>
            <a:endParaRPr lang="en-GB" sz="500" dirty="0">
              <a:solidFill>
                <a:schemeClr val="tx1"/>
              </a:solidFill>
              <a:latin typeface="Comic Sans MS" panose="030F0702030302020204" pitchFamily="66" charset="0"/>
            </a:endParaRPr>
          </a:p>
          <a:p>
            <a:pPr algn="ctr"/>
            <a:r>
              <a:rPr lang="en-US" sz="500" dirty="0">
                <a:solidFill>
                  <a:schemeClr val="tx1"/>
                </a:solidFill>
                <a:latin typeface="Comic Sans MS" panose="030F0702030302020204" pitchFamily="66" charset="0"/>
              </a:rPr>
              <a:t>A study of the Victorian author Charles Dickens and pre and post-1900 extracts-Yr 7/8 second order concepts and structure, influence and representation- The Deconstructed essay- revision of 7/8 sentences and introduction of sentence type 9.</a:t>
            </a:r>
          </a:p>
          <a:p>
            <a:pPr algn="ctr"/>
            <a:r>
              <a:rPr lang="en-US" sz="500" dirty="0">
                <a:solidFill>
                  <a:schemeClr val="tx1"/>
                </a:solidFill>
                <a:latin typeface="Comic Sans MS" panose="030F0702030302020204" pitchFamily="66" charset="0"/>
              </a:rPr>
              <a:t>Spoken Language Unit</a:t>
            </a:r>
            <a:endParaRPr lang="en-GB" sz="500" dirty="0">
              <a:solidFill>
                <a:schemeClr val="tx1"/>
              </a:solidFill>
              <a:latin typeface="Comic Sans MS" panose="030F0702030302020204" pitchFamily="66" charset="0"/>
            </a:endParaRPr>
          </a:p>
        </p:txBody>
      </p:sp>
      <p:sp>
        <p:nvSpPr>
          <p:cNvPr id="90" name="Rectangle 89"/>
          <p:cNvSpPr/>
          <p:nvPr/>
        </p:nvSpPr>
        <p:spPr>
          <a:xfrm>
            <a:off x="2206197" y="6823170"/>
            <a:ext cx="2654346" cy="645719"/>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500" b="1" u="sng" dirty="0">
                <a:solidFill>
                  <a:schemeClr val="tx1"/>
                </a:solidFill>
                <a:latin typeface="Comic Sans MS" panose="030F0702030302020204" pitchFamily="66" charset="0"/>
              </a:rPr>
              <a:t>Literature-</a:t>
            </a:r>
          </a:p>
          <a:p>
            <a:pPr algn="ctr"/>
            <a:endParaRPr lang="en-GB" sz="500" b="1" u="sng" dirty="0">
              <a:solidFill>
                <a:schemeClr val="tx1"/>
              </a:solidFill>
              <a:latin typeface="Comic Sans MS" panose="030F0702030302020204" pitchFamily="66" charset="0"/>
            </a:endParaRPr>
          </a:p>
          <a:p>
            <a:pPr algn="ctr"/>
            <a:r>
              <a:rPr lang="en-GB" sz="500" dirty="0">
                <a:solidFill>
                  <a:schemeClr val="tx1"/>
                </a:solidFill>
                <a:latin typeface="Comic Sans MS" panose="030F0702030302020204" pitchFamily="66" charset="0"/>
              </a:rPr>
              <a:t>‘A Christmas Carol’ by Charles Dickens-cold read – plot, characters, themes, authorial perspective- political diatribe to expose the societal injustices of the Victorian Era.</a:t>
            </a:r>
          </a:p>
          <a:p>
            <a:pPr algn="ctr"/>
            <a:r>
              <a:rPr lang="en-US" sz="500" dirty="0">
                <a:solidFill>
                  <a:schemeClr val="tx1"/>
                </a:solidFill>
                <a:latin typeface="Comic Sans MS" panose="030F0702030302020204" pitchFamily="66" charset="0"/>
              </a:rPr>
              <a:t>Study of poetry anthology- war and conflict-’Mametz Wood’, ‘The Manhunt’, ‘Dulce et Decorum est’, ‘The Soldier’ and ‘a Wife in London.’ A01, A02, A03</a:t>
            </a:r>
          </a:p>
        </p:txBody>
      </p:sp>
      <p:sp>
        <p:nvSpPr>
          <p:cNvPr id="91" name="Rectangle 90"/>
          <p:cNvSpPr/>
          <p:nvPr/>
        </p:nvSpPr>
        <p:spPr>
          <a:xfrm>
            <a:off x="4914880" y="6644017"/>
            <a:ext cx="2598678" cy="894395"/>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500" b="1" u="sng" dirty="0">
                <a:solidFill>
                  <a:schemeClr val="tx1"/>
                </a:solidFill>
                <a:latin typeface="Comic Sans MS" panose="030F0702030302020204" pitchFamily="66" charset="0"/>
              </a:rPr>
              <a:t>Literature- </a:t>
            </a:r>
          </a:p>
          <a:p>
            <a:pPr algn="ctr"/>
            <a:endParaRPr lang="en-US" sz="500" b="1" u="sng" dirty="0">
              <a:solidFill>
                <a:schemeClr val="tx1"/>
              </a:solidFill>
              <a:latin typeface="Comic Sans MS" panose="030F0702030302020204" pitchFamily="66" charset="0"/>
            </a:endParaRPr>
          </a:p>
          <a:p>
            <a:pPr algn="ctr"/>
            <a:r>
              <a:rPr lang="en-US" sz="500" dirty="0">
                <a:solidFill>
                  <a:schemeClr val="tx1"/>
                </a:solidFill>
                <a:latin typeface="Comic Sans MS" panose="030F0702030302020204" pitchFamily="66" charset="0"/>
              </a:rPr>
              <a:t>Cold read of Shakespeare’s ‘Romeo and Juliet’- character, plot, themes, structure and form.</a:t>
            </a:r>
          </a:p>
          <a:p>
            <a:pPr algn="ctr"/>
            <a:r>
              <a:rPr lang="en-US" sz="500" dirty="0">
                <a:solidFill>
                  <a:schemeClr val="tx1"/>
                </a:solidFill>
                <a:latin typeface="Comic Sans MS" panose="030F0702030302020204" pitchFamily="66" charset="0"/>
              </a:rPr>
              <a:t>Study of the Poetry Anthology- Love and a sense of place- ‘Sonnet 43’, ‘She Walks in Beauty’, ‘London’, ‘Ozymandias’, and ‘Hawk Roosting’ A01, A02, A03, A04</a:t>
            </a:r>
          </a:p>
        </p:txBody>
      </p:sp>
      <p:sp>
        <p:nvSpPr>
          <p:cNvPr id="93" name="Rectangle 92"/>
          <p:cNvSpPr/>
          <p:nvPr/>
        </p:nvSpPr>
        <p:spPr>
          <a:xfrm>
            <a:off x="2195591" y="8729205"/>
            <a:ext cx="2650458" cy="772675"/>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500" b="1" u="sng" dirty="0">
                <a:solidFill>
                  <a:schemeClr val="tx1"/>
                </a:solidFill>
                <a:latin typeface="Comic Sans MS" panose="030F0702030302020204" pitchFamily="66" charset="0"/>
              </a:rPr>
              <a:t>Literature- A01, A02, A03</a:t>
            </a:r>
          </a:p>
          <a:p>
            <a:pPr algn="ctr"/>
            <a:endParaRPr lang="en-GB" sz="500" b="1" u="sng" dirty="0">
              <a:solidFill>
                <a:schemeClr val="tx1"/>
              </a:solidFill>
              <a:latin typeface="Comic Sans MS" panose="030F0702030302020204" pitchFamily="66" charset="0"/>
            </a:endParaRPr>
          </a:p>
          <a:p>
            <a:pPr algn="ctr"/>
            <a:r>
              <a:rPr lang="en-US" sz="500" dirty="0">
                <a:solidFill>
                  <a:schemeClr val="tx1"/>
                </a:solidFill>
                <a:latin typeface="Comic Sans MS" panose="030F0702030302020204" pitchFamily="66" charset="0"/>
              </a:rPr>
              <a:t>Revision of Anthology-power- interweaving context and making references to structure and form- Hawk Roosting, Ozymandias, and London.</a:t>
            </a:r>
          </a:p>
          <a:p>
            <a:pPr algn="ctr"/>
            <a:r>
              <a:rPr lang="en-US" sz="500" dirty="0">
                <a:solidFill>
                  <a:schemeClr val="tx1"/>
                </a:solidFill>
                <a:latin typeface="Comic Sans MS" panose="030F0702030302020204" pitchFamily="66" charset="0"/>
              </a:rPr>
              <a:t>Revision of A Christmas Carol- responding to exam questions</a:t>
            </a:r>
          </a:p>
          <a:p>
            <a:pPr algn="ctr"/>
            <a:r>
              <a:rPr lang="en-US" sz="500" dirty="0">
                <a:solidFill>
                  <a:schemeClr val="tx1"/>
                </a:solidFill>
                <a:latin typeface="Comic Sans MS" panose="030F0702030302020204" pitchFamily="66" charset="0"/>
              </a:rPr>
              <a:t>Unseen Poetry- ‘Untitled’ and ‘Heidi with the Blue Hair’</a:t>
            </a:r>
          </a:p>
          <a:p>
            <a:pPr algn="ctr"/>
            <a:r>
              <a:rPr lang="en-US" sz="500" dirty="0">
                <a:solidFill>
                  <a:schemeClr val="tx1"/>
                </a:solidFill>
                <a:latin typeface="Comic Sans MS" panose="030F0702030302020204" pitchFamily="66" charset="0"/>
              </a:rPr>
              <a:t>Full Mock</a:t>
            </a:r>
          </a:p>
        </p:txBody>
      </p:sp>
      <p:sp>
        <p:nvSpPr>
          <p:cNvPr id="106" name="Rectangle 105"/>
          <p:cNvSpPr/>
          <p:nvPr/>
        </p:nvSpPr>
        <p:spPr>
          <a:xfrm>
            <a:off x="4900074" y="6038186"/>
            <a:ext cx="2613484" cy="54390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500" b="1" u="sng" dirty="0">
                <a:solidFill>
                  <a:schemeClr val="tx1"/>
                </a:solidFill>
                <a:latin typeface="Comic Sans MS" panose="030F0702030302020204" pitchFamily="66" charset="0"/>
              </a:rPr>
              <a:t>Language- </a:t>
            </a:r>
          </a:p>
          <a:p>
            <a:pPr algn="ctr"/>
            <a:endParaRPr lang="en-US" sz="500" b="1" u="sng" dirty="0">
              <a:solidFill>
                <a:schemeClr val="tx1"/>
              </a:solidFill>
              <a:latin typeface="Comic Sans MS" panose="030F0702030302020204" pitchFamily="66" charset="0"/>
            </a:endParaRPr>
          </a:p>
          <a:p>
            <a:pPr algn="ctr"/>
            <a:r>
              <a:rPr lang="en-US" sz="500" dirty="0">
                <a:solidFill>
                  <a:schemeClr val="tx1"/>
                </a:solidFill>
                <a:latin typeface="Comic Sans MS" panose="030F0702030302020204" pitchFamily="66" charset="0"/>
              </a:rPr>
              <a:t>Language Paper 2-</a:t>
            </a:r>
            <a:r>
              <a:rPr lang="en-GB" sz="500" dirty="0">
                <a:solidFill>
                  <a:schemeClr val="tx1"/>
                </a:solidFill>
                <a:latin typeface="Comic Sans MS" panose="030F0702030302020204" pitchFamily="66" charset="0"/>
              </a:rPr>
              <a:t>Language Paper 2 Volcanoes June 2018- A01, AO2, A03, A04, A05, A06</a:t>
            </a:r>
          </a:p>
          <a:p>
            <a:pPr algn="ctr"/>
            <a:endParaRPr lang="en-US" sz="500" dirty="0">
              <a:solidFill>
                <a:schemeClr val="tx1"/>
              </a:solidFill>
              <a:latin typeface="Comic Sans MS" panose="030F0702030302020204" pitchFamily="66" charset="0"/>
            </a:endParaRPr>
          </a:p>
          <a:p>
            <a:pPr algn="ctr"/>
            <a:r>
              <a:rPr lang="en-US" sz="500" dirty="0">
                <a:solidFill>
                  <a:schemeClr val="tx1"/>
                </a:solidFill>
                <a:latin typeface="Comic Sans MS" panose="030F0702030302020204" pitchFamily="66" charset="0"/>
              </a:rPr>
              <a:t>Transactional Writing- review and a speech</a:t>
            </a:r>
            <a:endParaRPr lang="en-GB" sz="500" dirty="0">
              <a:solidFill>
                <a:schemeClr val="tx1"/>
              </a:solidFill>
              <a:latin typeface="Comic Sans MS" panose="030F0702030302020204" pitchFamily="66" charset="0"/>
            </a:endParaRPr>
          </a:p>
        </p:txBody>
      </p:sp>
      <p:graphicFrame>
        <p:nvGraphicFramePr>
          <p:cNvPr id="18" name="Table 17"/>
          <p:cNvGraphicFramePr>
            <a:graphicFrameLocks noGrp="1"/>
          </p:cNvGraphicFramePr>
          <p:nvPr>
            <p:extLst>
              <p:ext uri="{D42A27DB-BD31-4B8C-83A1-F6EECF244321}">
                <p14:modId xmlns:p14="http://schemas.microsoft.com/office/powerpoint/2010/main" val="3548404434"/>
              </p:ext>
            </p:extLst>
          </p:nvPr>
        </p:nvGraphicFramePr>
        <p:xfrm>
          <a:off x="2132879" y="1880419"/>
          <a:ext cx="7939588" cy="380060"/>
        </p:xfrm>
        <a:graphic>
          <a:graphicData uri="http://schemas.openxmlformats.org/drawingml/2006/table">
            <a:tbl>
              <a:tblPr>
                <a:tableStyleId>{5C22544A-7EE6-4342-B048-85BDC9FD1C3A}</a:tableStyleId>
              </a:tblPr>
              <a:tblGrid>
                <a:gridCol w="2680753">
                  <a:extLst>
                    <a:ext uri="{9D8B030D-6E8A-4147-A177-3AD203B41FA5}">
                      <a16:colId xmlns:a16="http://schemas.microsoft.com/office/drawing/2014/main" val="1196573709"/>
                    </a:ext>
                  </a:extLst>
                </a:gridCol>
                <a:gridCol w="2773607">
                  <a:extLst>
                    <a:ext uri="{9D8B030D-6E8A-4147-A177-3AD203B41FA5}">
                      <a16:colId xmlns:a16="http://schemas.microsoft.com/office/drawing/2014/main" val="2068864918"/>
                    </a:ext>
                  </a:extLst>
                </a:gridCol>
                <a:gridCol w="2485228">
                  <a:extLst>
                    <a:ext uri="{9D8B030D-6E8A-4147-A177-3AD203B41FA5}">
                      <a16:colId xmlns:a16="http://schemas.microsoft.com/office/drawing/2014/main" val="2478239598"/>
                    </a:ext>
                  </a:extLst>
                </a:gridCol>
              </a:tblGrid>
              <a:tr h="380060">
                <a:tc>
                  <a:txBody>
                    <a:bodyPr/>
                    <a:lstStyle/>
                    <a:p>
                      <a:pPr marL="0" marR="0" lvl="0" indent="0" algn="ctr" defTabSz="1280160" rtl="0" eaLnBrk="1" fontAlgn="auto" latinLnBrk="0" hangingPunct="1">
                        <a:lnSpc>
                          <a:spcPct val="115000"/>
                        </a:lnSpc>
                        <a:spcBef>
                          <a:spcPts val="0"/>
                        </a:spcBef>
                        <a:spcAft>
                          <a:spcPts val="1000"/>
                        </a:spcAft>
                        <a:buClrTx/>
                        <a:buSzTx/>
                        <a:buFontTx/>
                        <a:buNone/>
                        <a:tabLst/>
                        <a:defRPr/>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Outsiders</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Societal Inequalities</a:t>
                      </a:r>
                    </a:p>
                  </a:txBody>
                  <a:tcPr marL="114300" marR="114300" marT="0" marB="0">
                    <a:solidFill>
                      <a:srgbClr val="FFFF00"/>
                    </a:solidFill>
                  </a:tcPr>
                </a:tc>
                <a:tc>
                  <a:txBody>
                    <a:bodyPr/>
                    <a:lstStyle/>
                    <a:p>
                      <a:pPr marL="0" marR="0" lvl="0" indent="0" algn="ctr" defTabSz="1280160" rtl="0" eaLnBrk="1" fontAlgn="auto" latinLnBrk="0" hangingPunct="1">
                        <a:lnSpc>
                          <a:spcPct val="115000"/>
                        </a:lnSpc>
                        <a:spcBef>
                          <a:spcPts val="0"/>
                        </a:spcBef>
                        <a:spcAft>
                          <a:spcPts val="1000"/>
                        </a:spcAft>
                        <a:buClrTx/>
                        <a:buSzTx/>
                        <a:buFontTx/>
                        <a:buNone/>
                        <a:tabLst/>
                        <a:defRPr/>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War: what is it good for?</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Power, Morality and Human Behaviour</a:t>
                      </a:r>
                    </a:p>
                  </a:txBody>
                  <a:tcPr marL="114300" marR="114300" marT="0" marB="0">
                    <a:solidFill>
                      <a:srgbClr val="FFFF00"/>
                    </a:solidFill>
                  </a:tcPr>
                </a:tc>
                <a:tc>
                  <a:txBody>
                    <a:bodyPr/>
                    <a:lstStyle/>
                    <a:p>
                      <a:pPr marL="0" algn="ctr" defTabSz="1280160" rtl="0" eaLnBrk="1" latinLnBrk="0" hangingPunct="1">
                        <a:lnSpc>
                          <a:spcPct val="115000"/>
                        </a:lnSpc>
                        <a:spcAft>
                          <a:spcPts val="1000"/>
                        </a:spcAft>
                      </a:pPr>
                      <a:r>
                        <a:rPr lang="en-US"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Power and Ambition</a:t>
                      </a:r>
                    </a:p>
                    <a:p>
                      <a:pPr marL="0" algn="ctr" defTabSz="1280160" rtl="0" eaLnBrk="1" latinLnBrk="0" hangingPunct="1">
                        <a:lnSpc>
                          <a:spcPct val="115000"/>
                        </a:lnSpc>
                        <a:spcAft>
                          <a:spcPts val="1000"/>
                        </a:spcAft>
                      </a:pPr>
                      <a:r>
                        <a:rPr lang="en-US"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The Representation of Women</a:t>
                      </a:r>
                      <a:endPar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solidFill>
                      <a:srgbClr val="FFFF00"/>
                    </a:solidFill>
                  </a:tcPr>
                </a:tc>
                <a:extLst>
                  <a:ext uri="{0D108BD9-81ED-4DB2-BD59-A6C34878D82A}">
                    <a16:rowId xmlns:a16="http://schemas.microsoft.com/office/drawing/2014/main" val="1774635769"/>
                  </a:ext>
                </a:extLst>
              </a:tr>
            </a:tbl>
          </a:graphicData>
        </a:graphic>
      </p:graphicFrame>
      <p:graphicFrame>
        <p:nvGraphicFramePr>
          <p:cNvPr id="112" name="Table 111"/>
          <p:cNvGraphicFramePr>
            <a:graphicFrameLocks noGrp="1"/>
          </p:cNvGraphicFramePr>
          <p:nvPr>
            <p:extLst>
              <p:ext uri="{D42A27DB-BD31-4B8C-83A1-F6EECF244321}">
                <p14:modId xmlns:p14="http://schemas.microsoft.com/office/powerpoint/2010/main" val="3681590274"/>
              </p:ext>
            </p:extLst>
          </p:nvPr>
        </p:nvGraphicFramePr>
        <p:xfrm>
          <a:off x="2090504" y="24570"/>
          <a:ext cx="7966145" cy="363982"/>
        </p:xfrm>
        <a:graphic>
          <a:graphicData uri="http://schemas.openxmlformats.org/drawingml/2006/table">
            <a:tbl>
              <a:tblPr>
                <a:tableStyleId>{5C22544A-7EE6-4342-B048-85BDC9FD1C3A}</a:tableStyleId>
              </a:tblPr>
              <a:tblGrid>
                <a:gridCol w="2720423">
                  <a:extLst>
                    <a:ext uri="{9D8B030D-6E8A-4147-A177-3AD203B41FA5}">
                      <a16:colId xmlns:a16="http://schemas.microsoft.com/office/drawing/2014/main" val="1196573709"/>
                    </a:ext>
                  </a:extLst>
                </a:gridCol>
                <a:gridCol w="2782194">
                  <a:extLst>
                    <a:ext uri="{9D8B030D-6E8A-4147-A177-3AD203B41FA5}">
                      <a16:colId xmlns:a16="http://schemas.microsoft.com/office/drawing/2014/main" val="2068864918"/>
                    </a:ext>
                  </a:extLst>
                </a:gridCol>
                <a:gridCol w="2463528">
                  <a:extLst>
                    <a:ext uri="{9D8B030D-6E8A-4147-A177-3AD203B41FA5}">
                      <a16:colId xmlns:a16="http://schemas.microsoft.com/office/drawing/2014/main" val="2478239598"/>
                    </a:ext>
                  </a:extLst>
                </a:gridCol>
              </a:tblGrid>
              <a:tr h="252308">
                <a:tc>
                  <a:txBody>
                    <a:bodyPr/>
                    <a:lstStyle/>
                    <a:p>
                      <a:pPr marL="0" marR="0" lvl="0" indent="0" algn="ctr" defTabSz="1280160" rtl="0" eaLnBrk="1" fontAlgn="auto" latinLnBrk="0" hangingPunct="1">
                        <a:lnSpc>
                          <a:spcPct val="115000"/>
                        </a:lnSpc>
                        <a:spcBef>
                          <a:spcPts val="0"/>
                        </a:spcBef>
                        <a:spcAft>
                          <a:spcPts val="1000"/>
                        </a:spcAft>
                        <a:buClrTx/>
                        <a:buSzTx/>
                        <a:buFontTx/>
                        <a:buNone/>
                        <a:tabLst/>
                        <a:defRPr/>
                      </a:pPr>
                      <a:r>
                        <a:rPr lang="en-US"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Day of the Dead</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US"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Societal Inequalities</a:t>
                      </a:r>
                      <a:endPar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solidFill>
                      <a:schemeClr val="accent6"/>
                    </a:solidFill>
                  </a:tcPr>
                </a:tc>
                <a:tc>
                  <a:txBody>
                    <a:bodyPr/>
                    <a:lstStyle/>
                    <a:p>
                      <a:pPr marL="0" marR="0" lvl="0" indent="0" algn="ctr" defTabSz="1280160" rtl="0" eaLnBrk="1" fontAlgn="auto" latinLnBrk="0" hangingPunct="1">
                        <a:lnSpc>
                          <a:spcPct val="115000"/>
                        </a:lnSpc>
                        <a:spcBef>
                          <a:spcPts val="0"/>
                        </a:spcBef>
                        <a:spcAft>
                          <a:spcPts val="1000"/>
                        </a:spcAft>
                        <a:buClrTx/>
                        <a:buSzTx/>
                        <a:buFontTx/>
                        <a:buNone/>
                        <a:tabLst/>
                        <a:defRPr/>
                      </a:pPr>
                      <a:r>
                        <a:rPr lang="en-US"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Nobody Cares</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US"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Power, Morality and Human Behaviour</a:t>
                      </a:r>
                      <a:endPar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solidFill>
                      <a:schemeClr val="accent6"/>
                    </a:solidFill>
                  </a:tcPr>
                </a:tc>
                <a:tc>
                  <a:txBody>
                    <a:bodyPr/>
                    <a:lstStyle/>
                    <a:p>
                      <a:pPr marL="0" marR="0" lvl="0" indent="0" algn="ctr" defTabSz="1280160" rtl="0" eaLnBrk="1" fontAlgn="auto" latinLnBrk="0" hangingPunct="1">
                        <a:lnSpc>
                          <a:spcPct val="115000"/>
                        </a:lnSpc>
                        <a:spcBef>
                          <a:spcPts val="0"/>
                        </a:spcBef>
                        <a:spcAft>
                          <a:spcPts val="1000"/>
                        </a:spcAft>
                        <a:buClrTx/>
                        <a:buSzTx/>
                        <a:buFontTx/>
                        <a:buNone/>
                        <a:tabLst/>
                        <a:defRPr/>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Love Looks not with the eyes!</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US"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The Representation of Women</a:t>
                      </a:r>
                      <a:endPar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solidFill>
                      <a:schemeClr val="accent6"/>
                    </a:solidFill>
                  </a:tcPr>
                </a:tc>
                <a:extLst>
                  <a:ext uri="{0D108BD9-81ED-4DB2-BD59-A6C34878D82A}">
                    <a16:rowId xmlns:a16="http://schemas.microsoft.com/office/drawing/2014/main" val="1774635769"/>
                  </a:ext>
                </a:extLst>
              </a:tr>
            </a:tbl>
          </a:graphicData>
        </a:graphic>
      </p:graphicFrame>
      <p:graphicFrame>
        <p:nvGraphicFramePr>
          <p:cNvPr id="114" name="Table 113"/>
          <p:cNvGraphicFramePr>
            <a:graphicFrameLocks noGrp="1"/>
          </p:cNvGraphicFramePr>
          <p:nvPr>
            <p:extLst>
              <p:ext uri="{D42A27DB-BD31-4B8C-83A1-F6EECF244321}">
                <p14:modId xmlns:p14="http://schemas.microsoft.com/office/powerpoint/2010/main" val="2184133628"/>
              </p:ext>
            </p:extLst>
          </p:nvPr>
        </p:nvGraphicFramePr>
        <p:xfrm>
          <a:off x="2179470" y="3870972"/>
          <a:ext cx="7917330" cy="363982"/>
        </p:xfrm>
        <a:graphic>
          <a:graphicData uri="http://schemas.openxmlformats.org/drawingml/2006/table">
            <a:tbl>
              <a:tblPr>
                <a:tableStyleId>{5C22544A-7EE6-4342-B048-85BDC9FD1C3A}</a:tableStyleId>
              </a:tblPr>
              <a:tblGrid>
                <a:gridCol w="2674515">
                  <a:extLst>
                    <a:ext uri="{9D8B030D-6E8A-4147-A177-3AD203B41FA5}">
                      <a16:colId xmlns:a16="http://schemas.microsoft.com/office/drawing/2014/main" val="1196573709"/>
                    </a:ext>
                  </a:extLst>
                </a:gridCol>
                <a:gridCol w="2697677">
                  <a:extLst>
                    <a:ext uri="{9D8B030D-6E8A-4147-A177-3AD203B41FA5}">
                      <a16:colId xmlns:a16="http://schemas.microsoft.com/office/drawing/2014/main" val="2068864918"/>
                    </a:ext>
                  </a:extLst>
                </a:gridCol>
                <a:gridCol w="2545138">
                  <a:extLst>
                    <a:ext uri="{9D8B030D-6E8A-4147-A177-3AD203B41FA5}">
                      <a16:colId xmlns:a16="http://schemas.microsoft.com/office/drawing/2014/main" val="2478239598"/>
                    </a:ext>
                  </a:extLst>
                </a:gridCol>
              </a:tblGrid>
              <a:tr h="329814">
                <a:tc>
                  <a:txBody>
                    <a:bodyPr/>
                    <a:lstStyle/>
                    <a:p>
                      <a:pPr marL="0" marR="0" lvl="0" indent="0" algn="ctr" defTabSz="1280160" rtl="0" eaLnBrk="1" fontAlgn="auto" latinLnBrk="0" hangingPunct="1">
                        <a:lnSpc>
                          <a:spcPct val="115000"/>
                        </a:lnSpc>
                        <a:spcBef>
                          <a:spcPts val="0"/>
                        </a:spcBef>
                        <a:spcAft>
                          <a:spcPts val="1000"/>
                        </a:spcAft>
                        <a:buClrTx/>
                        <a:buSzTx/>
                        <a:buFontTx/>
                        <a:buNone/>
                        <a:tabLst/>
                        <a:defRPr/>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Forbidden Love</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Societal Inequalities</a:t>
                      </a:r>
                    </a:p>
                  </a:txBody>
                  <a:tcPr marL="114300" marR="114300" marT="0" marB="0">
                    <a:solidFill>
                      <a:srgbClr val="FF0000"/>
                    </a:solidFill>
                  </a:tcPr>
                </a:tc>
                <a:tc>
                  <a:txBody>
                    <a:bodyPr/>
                    <a:lstStyle/>
                    <a:p>
                      <a:pPr algn="ctr">
                        <a:lnSpc>
                          <a:spcPct val="115000"/>
                        </a:lnSpc>
                        <a:spcAft>
                          <a:spcPts val="1000"/>
                        </a:spcAft>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Betrayal </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Power, Morality and Human Behaviour</a:t>
                      </a:r>
                    </a:p>
                  </a:txBody>
                  <a:tcPr marL="114300" marR="114300" marT="0" marB="0">
                    <a:solidFill>
                      <a:srgbClr val="FF0000"/>
                    </a:solidFill>
                  </a:tcPr>
                </a:tc>
                <a:tc>
                  <a:txBody>
                    <a:bodyPr/>
                    <a:lstStyle/>
                    <a:p>
                      <a:pPr marL="0" marR="0" lvl="0" indent="0" algn="ctr" defTabSz="1280160" rtl="0" eaLnBrk="1" fontAlgn="auto" latinLnBrk="0" hangingPunct="1">
                        <a:lnSpc>
                          <a:spcPct val="115000"/>
                        </a:lnSpc>
                        <a:spcBef>
                          <a:spcPts val="0"/>
                        </a:spcBef>
                        <a:spcAft>
                          <a:spcPts val="1000"/>
                        </a:spcAft>
                        <a:buClrTx/>
                        <a:buSzTx/>
                        <a:buFontTx/>
                        <a:buNone/>
                        <a:tabLst/>
                        <a:defRPr/>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Victorian Voices</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US"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The Representation of Women</a:t>
                      </a:r>
                      <a:endPar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solidFill>
                      <a:srgbClr val="FF0000"/>
                    </a:solidFill>
                  </a:tcPr>
                </a:tc>
                <a:extLst>
                  <a:ext uri="{0D108BD9-81ED-4DB2-BD59-A6C34878D82A}">
                    <a16:rowId xmlns:a16="http://schemas.microsoft.com/office/drawing/2014/main" val="1774635769"/>
                  </a:ext>
                </a:extLst>
              </a:tr>
            </a:tbl>
          </a:graphicData>
        </a:graphic>
      </p:graphicFrame>
      <p:graphicFrame>
        <p:nvGraphicFramePr>
          <p:cNvPr id="115" name="Table 114"/>
          <p:cNvGraphicFramePr>
            <a:graphicFrameLocks noGrp="1"/>
          </p:cNvGraphicFramePr>
          <p:nvPr>
            <p:extLst>
              <p:ext uri="{D42A27DB-BD31-4B8C-83A1-F6EECF244321}">
                <p14:modId xmlns:p14="http://schemas.microsoft.com/office/powerpoint/2010/main" val="959635257"/>
              </p:ext>
            </p:extLst>
          </p:nvPr>
        </p:nvGraphicFramePr>
        <p:xfrm>
          <a:off x="2175008" y="5590907"/>
          <a:ext cx="7897460" cy="371337"/>
        </p:xfrm>
        <a:graphic>
          <a:graphicData uri="http://schemas.openxmlformats.org/drawingml/2006/table">
            <a:tbl>
              <a:tblPr>
                <a:tableStyleId>{5C22544A-7EE6-4342-B048-85BDC9FD1C3A}</a:tableStyleId>
              </a:tblPr>
              <a:tblGrid>
                <a:gridCol w="2722102">
                  <a:extLst>
                    <a:ext uri="{9D8B030D-6E8A-4147-A177-3AD203B41FA5}">
                      <a16:colId xmlns:a16="http://schemas.microsoft.com/office/drawing/2014/main" val="1196573709"/>
                    </a:ext>
                  </a:extLst>
                </a:gridCol>
                <a:gridCol w="2639833">
                  <a:extLst>
                    <a:ext uri="{9D8B030D-6E8A-4147-A177-3AD203B41FA5}">
                      <a16:colId xmlns:a16="http://schemas.microsoft.com/office/drawing/2014/main" val="2068864918"/>
                    </a:ext>
                  </a:extLst>
                </a:gridCol>
                <a:gridCol w="2535525">
                  <a:extLst>
                    <a:ext uri="{9D8B030D-6E8A-4147-A177-3AD203B41FA5}">
                      <a16:colId xmlns:a16="http://schemas.microsoft.com/office/drawing/2014/main" val="2478239598"/>
                    </a:ext>
                  </a:extLst>
                </a:gridCol>
              </a:tblGrid>
              <a:tr h="371337">
                <a:tc>
                  <a:txBody>
                    <a:bodyPr/>
                    <a:lstStyle/>
                    <a:p>
                      <a:pPr marL="0" algn="ctr" defTabSz="1280160" rtl="0" eaLnBrk="1" latinLnBrk="0" hangingPunct="1">
                        <a:lnSpc>
                          <a:spcPct val="115000"/>
                        </a:lnSpc>
                        <a:spcAft>
                          <a:spcPts val="1000"/>
                        </a:spcAft>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Bah Humbug!</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Societal Inequalities</a:t>
                      </a:r>
                    </a:p>
                  </a:txBody>
                  <a:tcPr marL="114300" marR="114300" marT="0" marB="0">
                    <a:solidFill>
                      <a:schemeClr val="accent1"/>
                    </a:solidFill>
                  </a:tcPr>
                </a:tc>
                <a:tc>
                  <a:txBody>
                    <a:bodyPr/>
                    <a:lstStyle/>
                    <a:p>
                      <a:pPr marL="0" algn="ctr" defTabSz="1280160" rtl="0" eaLnBrk="1" latinLnBrk="0" hangingPunct="1">
                        <a:lnSpc>
                          <a:spcPct val="115000"/>
                        </a:lnSpc>
                        <a:spcAft>
                          <a:spcPts val="1000"/>
                        </a:spcAft>
                      </a:pPr>
                      <a:r>
                        <a:rPr lang="en-US"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Star Crossed Lovers</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Power, Morality and Human Behaviour</a:t>
                      </a:r>
                      <a:endParaRPr lang="en-US"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solidFill>
                      <a:schemeClr val="accent1"/>
                    </a:solidFill>
                  </a:tcPr>
                </a:tc>
                <a:tc>
                  <a:txBody>
                    <a:bodyPr/>
                    <a:lstStyle/>
                    <a:p>
                      <a:pPr marL="0" algn="ctr" defTabSz="1280160" rtl="0" eaLnBrk="1" latinLnBrk="0" hangingPunct="1">
                        <a:lnSpc>
                          <a:spcPct val="115000"/>
                        </a:lnSpc>
                        <a:spcAft>
                          <a:spcPts val="1000"/>
                        </a:spcAft>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So, I’m really responsible?</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US"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The Representation of Women</a:t>
                      </a:r>
                      <a:endPar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solidFill>
                      <a:schemeClr val="accent1"/>
                    </a:solidFill>
                  </a:tcPr>
                </a:tc>
                <a:extLst>
                  <a:ext uri="{0D108BD9-81ED-4DB2-BD59-A6C34878D82A}">
                    <a16:rowId xmlns:a16="http://schemas.microsoft.com/office/drawing/2014/main" val="1774635769"/>
                  </a:ext>
                </a:extLst>
              </a:tr>
            </a:tbl>
          </a:graphicData>
        </a:graphic>
      </p:graphicFrame>
      <p:sp>
        <p:nvSpPr>
          <p:cNvPr id="119" name="Block Arc 118"/>
          <p:cNvSpPr/>
          <p:nvPr/>
        </p:nvSpPr>
        <p:spPr>
          <a:xfrm rot="16200000">
            <a:off x="32918" y="2480442"/>
            <a:ext cx="3800742" cy="3075570"/>
          </a:xfrm>
          <a:prstGeom prst="blockArc">
            <a:avLst>
              <a:gd name="adj1" fmla="val 10775961"/>
              <a:gd name="adj2" fmla="val 2468"/>
              <a:gd name="adj3" fmla="val 49993"/>
            </a:avLst>
          </a:prstGeom>
          <a:solidFill>
            <a:srgbClr val="FFFF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GB" sz="700" dirty="0">
              <a:solidFill>
                <a:schemeClr val="tx1"/>
              </a:solidFill>
              <a:latin typeface="Comic Sans MS" panose="030F0702030302020204" pitchFamily="66" charset="0"/>
            </a:endParaRPr>
          </a:p>
          <a:p>
            <a:pPr algn="ctr"/>
            <a:endParaRPr lang="en-US" sz="700" dirty="0">
              <a:solidFill>
                <a:schemeClr val="tx1"/>
              </a:solidFill>
              <a:latin typeface="Comic Sans MS" panose="030F0702030302020204" pitchFamily="66" charset="0"/>
            </a:endParaRPr>
          </a:p>
          <a:p>
            <a:pPr algn="ctr"/>
            <a:r>
              <a:rPr lang="en-US" sz="400" dirty="0">
                <a:solidFill>
                  <a:schemeClr val="tx1"/>
                </a:solidFill>
                <a:latin typeface="Comic Sans MS" panose="030F0702030302020204" pitchFamily="66" charset="0"/>
              </a:rPr>
              <a:t>	Embedded through our Year 8 curriculum are our threshold concepts.</a:t>
            </a:r>
          </a:p>
          <a:p>
            <a:pPr algn="ctr"/>
            <a:r>
              <a:rPr lang="en-US" sz="400" dirty="0">
                <a:solidFill>
                  <a:schemeClr val="tx1"/>
                </a:solidFill>
                <a:latin typeface="Comic Sans MS" panose="030F0702030302020204" pitchFamily="66" charset="0"/>
              </a:rPr>
              <a:t>The Year 8 Second Order Concepts are ‘Author’s Perspective’, ‘Symbolism’ and ‘Themes.’ </a:t>
            </a:r>
          </a:p>
          <a:p>
            <a:pPr algn="ctr"/>
            <a:endParaRPr lang="en-GB" sz="400" dirty="0">
              <a:solidFill>
                <a:schemeClr val="tx1"/>
              </a:solidFill>
              <a:latin typeface="Comic Sans MS" panose="030F0702030302020204" pitchFamily="66" charset="0"/>
            </a:endParaRPr>
          </a:p>
          <a:p>
            <a:pPr algn="ctr"/>
            <a:r>
              <a:rPr lang="en-GB" sz="400" dirty="0">
                <a:solidFill>
                  <a:schemeClr val="tx1"/>
                </a:solidFill>
                <a:latin typeface="Comic Sans MS" panose="030F0702030302020204" pitchFamily="66" charset="0"/>
              </a:rPr>
              <a:t>The concept of Societal Injustices is revisited in Year 8, when </a:t>
            </a:r>
          </a:p>
          <a:p>
            <a:pPr algn="ctr"/>
            <a:r>
              <a:rPr lang="en-GB" sz="400" dirty="0">
                <a:solidFill>
                  <a:schemeClr val="tx1"/>
                </a:solidFill>
                <a:latin typeface="Comic Sans MS" panose="030F0702030302020204" pitchFamily="66" charset="0"/>
              </a:rPr>
              <a:t>students read ‘Of Mice and Men’. Set in a time in America where inequity formed a prevalent </a:t>
            </a:r>
          </a:p>
          <a:p>
            <a:pPr algn="ctr"/>
            <a:r>
              <a:rPr lang="en-GB" sz="400" dirty="0">
                <a:solidFill>
                  <a:schemeClr val="tx1"/>
                </a:solidFill>
                <a:latin typeface="Comic Sans MS" panose="030F0702030302020204" pitchFamily="66" charset="0"/>
              </a:rPr>
              <a:t>	part of society, they explore the sense of injustice that pervades the novella: inequality, sexism and </a:t>
            </a:r>
          </a:p>
          <a:p>
            <a:pPr algn="ctr"/>
            <a:r>
              <a:rPr lang="en-GB" sz="400" dirty="0">
                <a:solidFill>
                  <a:schemeClr val="tx1"/>
                </a:solidFill>
                <a:latin typeface="Comic Sans MS" panose="030F0702030302020204" pitchFamily="66" charset="0"/>
              </a:rPr>
              <a:t>racism. Through investigating the weak and the prejudiced, students can see how discrimination can destroy lives.</a:t>
            </a:r>
          </a:p>
          <a:p>
            <a:pPr algn="ctr"/>
            <a:r>
              <a:rPr lang="en-GB" sz="400" dirty="0">
                <a:solidFill>
                  <a:schemeClr val="tx1"/>
                </a:solidFill>
                <a:latin typeface="Comic Sans MS" panose="030F0702030302020204" pitchFamily="66" charset="0"/>
              </a:rPr>
              <a:t>	</a:t>
            </a:r>
          </a:p>
          <a:p>
            <a:pPr algn="ctr"/>
            <a:r>
              <a:rPr lang="en-GB" sz="400" dirty="0">
                <a:solidFill>
                  <a:schemeClr val="tx1"/>
                </a:solidFill>
                <a:latin typeface="Comic Sans MS" panose="030F0702030302020204" pitchFamily="66" charset="0"/>
              </a:rPr>
              <a:t>The concept of Power, Morality and Human Behaviour is further explored in Year 8 through Dystopian Fiction </a:t>
            </a:r>
          </a:p>
          <a:p>
            <a:pPr algn="ctr"/>
            <a:r>
              <a:rPr lang="en-GB" sz="400" dirty="0">
                <a:solidFill>
                  <a:schemeClr val="tx1"/>
                </a:solidFill>
                <a:latin typeface="Comic Sans MS" panose="030F0702030302020204" pitchFamily="66" charset="0"/>
              </a:rPr>
              <a:t>	where students read a selection of fiction where human behaviour is open to manipulation and suppression through</a:t>
            </a:r>
          </a:p>
          <a:p>
            <a:pPr algn="ctr"/>
            <a:r>
              <a:rPr lang="en-GB" sz="400" dirty="0">
                <a:solidFill>
                  <a:schemeClr val="tx1"/>
                </a:solidFill>
                <a:latin typeface="Comic Sans MS" panose="030F0702030302020204" pitchFamily="66" charset="0"/>
              </a:rPr>
              <a:t>	 moral, or totalitarian control. In ‘I am Malala’ students discuss the importance of bravery, intelligence, and drive,</a:t>
            </a:r>
          </a:p>
          <a:p>
            <a:pPr algn="ctr"/>
            <a:r>
              <a:rPr lang="en-GB" sz="400" dirty="0">
                <a:solidFill>
                  <a:schemeClr val="tx1"/>
                </a:solidFill>
                <a:latin typeface="Comic Sans MS" panose="030F0702030302020204" pitchFamily="66" charset="0"/>
              </a:rPr>
              <a:t> in addition to the obvious sense of right and wrong.  </a:t>
            </a:r>
          </a:p>
          <a:p>
            <a:pPr algn="ctr"/>
            <a:endParaRPr lang="en-US" sz="400" dirty="0">
              <a:solidFill>
                <a:schemeClr val="tx1"/>
              </a:solidFill>
              <a:latin typeface="Comic Sans MS" panose="030F0702030302020204" pitchFamily="66" charset="0"/>
            </a:endParaRPr>
          </a:p>
          <a:p>
            <a:pPr algn="ctr"/>
            <a:r>
              <a:rPr lang="en-GB" sz="400" dirty="0">
                <a:solidFill>
                  <a:schemeClr val="tx1"/>
                </a:solidFill>
                <a:latin typeface="Comic Sans MS" panose="030F0702030302020204" pitchFamily="66" charset="0"/>
              </a:rPr>
              <a:t>For the concept of The Representation of Women, students study the power-hungry, calculating, and often the embodiment of everything a woman 'shouldn't' be,  Lady Macbeth. </a:t>
            </a:r>
          </a:p>
        </p:txBody>
      </p:sp>
      <p:sp>
        <p:nvSpPr>
          <p:cNvPr id="120" name="Block Arc 119"/>
          <p:cNvSpPr/>
          <p:nvPr/>
        </p:nvSpPr>
        <p:spPr>
          <a:xfrm rot="5400000">
            <a:off x="8758751" y="788371"/>
            <a:ext cx="3460886" cy="2783146"/>
          </a:xfrm>
          <a:prstGeom prst="blockArc">
            <a:avLst>
              <a:gd name="adj1" fmla="val 10775961"/>
              <a:gd name="adj2" fmla="val 2468"/>
              <a:gd name="adj3" fmla="val 49993"/>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600" dirty="0">
              <a:solidFill>
                <a:schemeClr val="tx1"/>
              </a:solidFill>
              <a:latin typeface="Comic Sans MS" panose="030F0702030302020204" pitchFamily="66" charset="0"/>
            </a:endParaRPr>
          </a:p>
          <a:p>
            <a:pPr algn="ctr"/>
            <a:r>
              <a:rPr lang="en-US" sz="400" dirty="0">
                <a:solidFill>
                  <a:schemeClr val="tx1"/>
                </a:solidFill>
                <a:latin typeface="Comic Sans MS" panose="030F0702030302020204" pitchFamily="66" charset="0"/>
              </a:rPr>
              <a:t>In Year 7, we want our students to </a:t>
            </a:r>
          </a:p>
          <a:p>
            <a:pPr algn="ctr"/>
            <a:r>
              <a:rPr lang="en-US" sz="400" dirty="0">
                <a:solidFill>
                  <a:schemeClr val="tx1"/>
                </a:solidFill>
                <a:latin typeface="Comic Sans MS" panose="030F0702030302020204" pitchFamily="66" charset="0"/>
              </a:rPr>
              <a:t>develop and appreciation and love of reading, and</a:t>
            </a:r>
          </a:p>
          <a:p>
            <a:pPr algn="ctr"/>
            <a:r>
              <a:rPr lang="en-US" sz="400" dirty="0">
                <a:solidFill>
                  <a:schemeClr val="tx1"/>
                </a:solidFill>
                <a:latin typeface="Comic Sans MS" panose="030F0702030302020204" pitchFamily="66" charset="0"/>
              </a:rPr>
              <a:t>          cover a wide range of fiction and non-fiction which are</a:t>
            </a:r>
          </a:p>
          <a:p>
            <a:pPr algn="ctr"/>
            <a:r>
              <a:rPr lang="en-US" sz="400" dirty="0">
                <a:solidFill>
                  <a:schemeClr val="tx1"/>
                </a:solidFill>
                <a:latin typeface="Comic Sans MS" panose="030F0702030302020204" pitchFamily="66" charset="0"/>
              </a:rPr>
              <a:t>                      both  pre-1914 and contemporary texts.</a:t>
            </a:r>
          </a:p>
          <a:p>
            <a:pPr algn="ctr"/>
            <a:r>
              <a:rPr lang="en-US" sz="400" dirty="0">
                <a:solidFill>
                  <a:schemeClr val="tx1"/>
                </a:solidFill>
                <a:latin typeface="Comic Sans MS" panose="030F0702030302020204" pitchFamily="66" charset="0"/>
              </a:rPr>
              <a:t>        In the transition unit, they are introduced to our Threshold Concepts: </a:t>
            </a:r>
          </a:p>
          <a:p>
            <a:pPr algn="ctr"/>
            <a:r>
              <a:rPr lang="en-US" sz="400" dirty="0">
                <a:solidFill>
                  <a:schemeClr val="tx1"/>
                </a:solidFill>
                <a:latin typeface="Comic Sans MS" panose="030F0702030302020204" pitchFamily="66" charset="0"/>
              </a:rPr>
              <a:t>1)Texts are constructs  2) Texts make use of patterns  3)Texts are informed </a:t>
            </a:r>
          </a:p>
          <a:p>
            <a:pPr algn="ctr"/>
            <a:r>
              <a:rPr lang="en-US" sz="400" dirty="0">
                <a:solidFill>
                  <a:schemeClr val="tx1"/>
                </a:solidFill>
                <a:latin typeface="Comic Sans MS" panose="030F0702030302020204" pitchFamily="66" charset="0"/>
              </a:rPr>
              <a:t>by contexts in which they are written 4) Every text has an argument</a:t>
            </a:r>
          </a:p>
          <a:p>
            <a:pPr algn="ctr"/>
            <a:r>
              <a:rPr lang="en-US" sz="400" dirty="0">
                <a:solidFill>
                  <a:schemeClr val="tx1"/>
                </a:solidFill>
                <a:latin typeface="Comic Sans MS" panose="030F0702030302020204" pitchFamily="66" charset="0"/>
              </a:rPr>
              <a:t>5) Readers construct meaning as they are read.</a:t>
            </a:r>
          </a:p>
          <a:p>
            <a:pPr algn="ctr"/>
            <a:endParaRPr lang="en-US" sz="400" dirty="0">
              <a:solidFill>
                <a:schemeClr val="tx1"/>
              </a:solidFill>
              <a:latin typeface="Comic Sans MS" panose="030F0702030302020204" pitchFamily="66" charset="0"/>
            </a:endParaRPr>
          </a:p>
          <a:p>
            <a:pPr algn="ctr"/>
            <a:r>
              <a:rPr lang="en-US" sz="400" dirty="0">
                <a:solidFill>
                  <a:schemeClr val="tx1"/>
                </a:solidFill>
                <a:latin typeface="Comic Sans MS" panose="030F0702030302020204" pitchFamily="66" charset="0"/>
              </a:rPr>
              <a:t>Second-Order Concepts help organise the subject knowledge and Year 7 study ‘Charaterisation’, ‘Settings’ and ‘Context.’</a:t>
            </a:r>
          </a:p>
          <a:p>
            <a:pPr algn="ctr"/>
            <a:endParaRPr lang="en-US" sz="400" dirty="0">
              <a:solidFill>
                <a:schemeClr val="tx1"/>
              </a:solidFill>
              <a:latin typeface="Comic Sans MS" panose="030F0702030302020204" pitchFamily="66" charset="0"/>
            </a:endParaRPr>
          </a:p>
          <a:p>
            <a:pPr algn="ctr"/>
            <a:r>
              <a:rPr lang="en-US" sz="400" dirty="0">
                <a:solidFill>
                  <a:schemeClr val="tx1"/>
                </a:solidFill>
                <a:latin typeface="Comic Sans MS" panose="030F0702030302020204" pitchFamily="66" charset="0"/>
              </a:rPr>
              <a:t>The theme of societal injustices is explored through ‘Ghost Boys’ where students explore how families face the complexities of race in today’s world. The concept of ‘Power, Morality and Human Behaviour’ is explored through ‘Stone Cold’ and the discussion of how of human nature, killer instincts and how appearance can be deceiving. The ‘Representation of Women’ is introduced through the Victorian female author Mary Shelley and is revisited in Term 3 through the silent victims of Julia and Helen Stoner compared with Mary Maloney who reverts the stereotype as the murderer. In ‘A Midsummer Night’s Dream’ students discuss the stereotypical notion of how women were treated in patriarchal society.</a:t>
            </a:r>
          </a:p>
          <a:p>
            <a:pPr algn="ctr"/>
            <a:r>
              <a:rPr lang="en-US" sz="400" dirty="0">
                <a:solidFill>
                  <a:schemeClr val="tx1"/>
                </a:solidFill>
                <a:latin typeface="Comic Sans MS" panose="030F0702030302020204" pitchFamily="66" charset="0"/>
              </a:rPr>
              <a:t> </a:t>
            </a:r>
          </a:p>
          <a:p>
            <a:pPr marL="228600" indent="-228600" algn="ctr">
              <a:buAutoNum type="arabicParenR"/>
            </a:pPr>
            <a:endParaRPr lang="en-US" sz="600" dirty="0">
              <a:solidFill>
                <a:schemeClr val="tx1"/>
              </a:solidFill>
              <a:latin typeface="Century Gothic" panose="020B0502020202020204" pitchFamily="34" charset="0"/>
            </a:endParaRPr>
          </a:p>
          <a:p>
            <a:pPr algn="ctr"/>
            <a:endParaRPr lang="en-US" sz="600" dirty="0">
              <a:solidFill>
                <a:schemeClr val="tx1"/>
              </a:solidFill>
              <a:latin typeface="Century Gothic" panose="020B0502020202020204" pitchFamily="34" charset="0"/>
            </a:endParaRPr>
          </a:p>
          <a:p>
            <a:pPr algn="ctr"/>
            <a:endParaRPr lang="en-US" sz="600" dirty="0">
              <a:solidFill>
                <a:schemeClr val="tx1"/>
              </a:solidFill>
              <a:latin typeface="Century Gothic" panose="020B0502020202020204" pitchFamily="34" charset="0"/>
            </a:endParaRPr>
          </a:p>
          <a:p>
            <a:pPr algn="ctr"/>
            <a:endParaRPr lang="en-US" sz="700" dirty="0">
              <a:solidFill>
                <a:schemeClr val="tx1"/>
              </a:solidFill>
              <a:latin typeface="Century Gothic" panose="020B0502020202020204" pitchFamily="34" charset="0"/>
            </a:endParaRPr>
          </a:p>
          <a:p>
            <a:pPr algn="ctr"/>
            <a:endParaRPr lang="en-GB" sz="700" dirty="0">
              <a:solidFill>
                <a:schemeClr val="tx1"/>
              </a:solidFill>
              <a:latin typeface="Century Gothic" panose="020B0502020202020204" pitchFamily="34" charset="0"/>
            </a:endParaRPr>
          </a:p>
        </p:txBody>
      </p:sp>
      <p:sp>
        <p:nvSpPr>
          <p:cNvPr id="121" name="Block Arc 120"/>
          <p:cNvSpPr/>
          <p:nvPr/>
        </p:nvSpPr>
        <p:spPr>
          <a:xfrm rot="5400000">
            <a:off x="8396015" y="4001613"/>
            <a:ext cx="3694563" cy="3514808"/>
          </a:xfrm>
          <a:prstGeom prst="blockArc">
            <a:avLst>
              <a:gd name="adj1" fmla="val 10775961"/>
              <a:gd name="adj2" fmla="val 2468"/>
              <a:gd name="adj3" fmla="val 49993"/>
            </a:avLst>
          </a:prstGeom>
          <a:gradFill>
            <a:gsLst>
              <a:gs pos="0">
                <a:srgbClr val="FF0000">
                  <a:tint val="66000"/>
                  <a:satMod val="160000"/>
                </a:srgbClr>
              </a:gs>
              <a:gs pos="50000">
                <a:srgbClr val="FF0000">
                  <a:tint val="44500"/>
                  <a:satMod val="160000"/>
                </a:srgbClr>
              </a:gs>
              <a:gs pos="100000">
                <a:srgbClr val="FF0000">
                  <a:tint val="23500"/>
                  <a:satMod val="160000"/>
                </a:srgbClr>
              </a:gs>
            </a:gsLst>
            <a:lin ang="13500000" scaled="1"/>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400" dirty="0">
              <a:solidFill>
                <a:schemeClr val="tx1"/>
              </a:solidFill>
              <a:latin typeface="Comic Sans MS" panose="030F0702030302020204" pitchFamily="66" charset="0"/>
            </a:endParaRPr>
          </a:p>
          <a:p>
            <a:pPr algn="ctr"/>
            <a:endParaRPr lang="en-US" sz="400" dirty="0">
              <a:solidFill>
                <a:schemeClr val="tx1"/>
              </a:solidFill>
              <a:latin typeface="Comic Sans MS" panose="030F0702030302020204" pitchFamily="66" charset="0"/>
            </a:endParaRPr>
          </a:p>
          <a:p>
            <a:pPr algn="ctr"/>
            <a:endParaRPr lang="en-US" sz="400" dirty="0">
              <a:solidFill>
                <a:schemeClr val="tx1"/>
              </a:solidFill>
              <a:latin typeface="Comic Sans MS" panose="030F0702030302020204" pitchFamily="66" charset="0"/>
            </a:endParaRPr>
          </a:p>
          <a:p>
            <a:pPr algn="ctr"/>
            <a:endParaRPr lang="en-US" sz="400" dirty="0">
              <a:solidFill>
                <a:schemeClr val="tx1"/>
              </a:solidFill>
              <a:latin typeface="Comic Sans MS" panose="030F0702030302020204" pitchFamily="66" charset="0"/>
            </a:endParaRPr>
          </a:p>
          <a:p>
            <a:pPr algn="ctr"/>
            <a:endParaRPr lang="en-US" sz="400" dirty="0">
              <a:solidFill>
                <a:schemeClr val="tx1"/>
              </a:solidFill>
              <a:latin typeface="Comic Sans MS" panose="030F0702030302020204" pitchFamily="66" charset="0"/>
            </a:endParaRPr>
          </a:p>
          <a:p>
            <a:pPr algn="ctr"/>
            <a:endParaRPr lang="en-US" sz="400" dirty="0">
              <a:solidFill>
                <a:schemeClr val="tx1"/>
              </a:solidFill>
              <a:latin typeface="Comic Sans MS" panose="030F0702030302020204" pitchFamily="66" charset="0"/>
            </a:endParaRPr>
          </a:p>
          <a:p>
            <a:pPr algn="ctr"/>
            <a:r>
              <a:rPr lang="en-US" sz="400" dirty="0">
                <a:solidFill>
                  <a:schemeClr val="tx1"/>
                </a:solidFill>
                <a:latin typeface="Comic Sans MS" panose="030F0702030302020204" pitchFamily="66" charset="0"/>
              </a:rPr>
              <a:t>Embedded through our Year 9 curriculum are our threshold concepts.</a:t>
            </a:r>
          </a:p>
          <a:p>
            <a:pPr algn="ctr"/>
            <a:r>
              <a:rPr lang="en-US" sz="400" dirty="0">
                <a:solidFill>
                  <a:schemeClr val="tx1"/>
                </a:solidFill>
                <a:latin typeface="Comic Sans MS" panose="030F0702030302020204" pitchFamily="66" charset="0"/>
              </a:rPr>
              <a:t>The Year 9 Second Order Concepts are ‘Structure’, ‘Influence’ and ‘</a:t>
            </a:r>
            <a:r>
              <a:rPr lang="en-US" altLang="ja-JP" sz="400" dirty="0">
                <a:solidFill>
                  <a:schemeClr val="tx1"/>
                </a:solidFill>
                <a:latin typeface="Comic Sans MS" panose="030F0702030302020204" pitchFamily="66" charset="0"/>
              </a:rPr>
              <a:t>Representation</a:t>
            </a:r>
            <a:r>
              <a:rPr lang="en-US" sz="400" dirty="0">
                <a:solidFill>
                  <a:schemeClr val="tx1"/>
                </a:solidFill>
                <a:latin typeface="Comic Sans MS" panose="030F0702030302020204" pitchFamily="66" charset="0"/>
              </a:rPr>
              <a:t>.’</a:t>
            </a:r>
          </a:p>
          <a:p>
            <a:pPr algn="ctr"/>
            <a:endParaRPr lang="en-GB" sz="400" dirty="0">
              <a:solidFill>
                <a:schemeClr val="tx1"/>
              </a:solidFill>
              <a:latin typeface="Comic Sans MS" panose="030F0702030302020204" pitchFamily="66" charset="0"/>
            </a:endParaRPr>
          </a:p>
          <a:p>
            <a:pPr algn="ctr"/>
            <a:r>
              <a:rPr lang="en-GB" sz="400" dirty="0">
                <a:solidFill>
                  <a:schemeClr val="tx1"/>
                </a:solidFill>
                <a:latin typeface="Comic Sans MS" panose="030F0702030302020204" pitchFamily="66" charset="0"/>
              </a:rPr>
              <a:t>The concept of Societal Injustices is revisited in Year 9 in the reading of ‘Noughts and Crosses’ by Malorie Blackman-</a:t>
            </a:r>
          </a:p>
          <a:p>
            <a:pPr algn="ctr"/>
            <a:r>
              <a:rPr lang="en-GB" sz="400" dirty="0">
                <a:solidFill>
                  <a:schemeClr val="tx1"/>
                </a:solidFill>
                <a:latin typeface="Comic Sans MS" panose="030F0702030302020204" pitchFamily="66" charset="0"/>
              </a:rPr>
              <a:t>	 a portrayal of reversed racism. Students will discuss why the use of language matters, not only in how </a:t>
            </a:r>
          </a:p>
          <a:p>
            <a:pPr algn="ctr"/>
            <a:r>
              <a:rPr lang="en-GB" sz="400" dirty="0">
                <a:solidFill>
                  <a:schemeClr val="tx1"/>
                </a:solidFill>
                <a:latin typeface="Comic Sans MS" panose="030F0702030302020204" pitchFamily="66" charset="0"/>
              </a:rPr>
              <a:t>we see ourselves, but how we view other people. </a:t>
            </a:r>
          </a:p>
          <a:p>
            <a:pPr algn="ctr"/>
            <a:endParaRPr lang="en-GB" sz="400" dirty="0">
              <a:solidFill>
                <a:schemeClr val="tx1"/>
              </a:solidFill>
              <a:latin typeface="Comic Sans MS" panose="030F0702030302020204" pitchFamily="66" charset="0"/>
            </a:endParaRPr>
          </a:p>
          <a:p>
            <a:pPr algn="ctr"/>
            <a:r>
              <a:rPr lang="en-GB" sz="400" dirty="0">
                <a:solidFill>
                  <a:schemeClr val="tx1"/>
                </a:solidFill>
                <a:latin typeface="Comic Sans MS" panose="030F0702030302020204" pitchFamily="66" charset="0"/>
              </a:rPr>
              <a:t>	The concept of Power, Morality and Human Behaviour is further explored in Year 9 when students explore </a:t>
            </a:r>
          </a:p>
          <a:p>
            <a:pPr algn="ctr"/>
            <a:r>
              <a:rPr lang="en-GB" sz="400" dirty="0">
                <a:solidFill>
                  <a:schemeClr val="tx1"/>
                </a:solidFill>
                <a:latin typeface="Comic Sans MS" panose="030F0702030302020204" pitchFamily="66" charset="0"/>
              </a:rPr>
              <a:t>	The Irrational Human Animal in ‘A View from a Bridge’ when Eddie loses control of his actions in the play. </a:t>
            </a:r>
          </a:p>
          <a:p>
            <a:pPr algn="ctr"/>
            <a:r>
              <a:rPr lang="en-GB" sz="400" dirty="0">
                <a:solidFill>
                  <a:schemeClr val="tx1"/>
                </a:solidFill>
                <a:latin typeface="Comic Sans MS" panose="030F0702030302020204" pitchFamily="66" charset="0"/>
              </a:rPr>
              <a:t>	Driven and possessed by incestuous love for his niece, Eddie resorts to desperate measures to protect his</a:t>
            </a:r>
          </a:p>
          <a:p>
            <a:pPr algn="ctr"/>
            <a:r>
              <a:rPr lang="en-GB" sz="400" dirty="0">
                <a:solidFill>
                  <a:schemeClr val="tx1"/>
                </a:solidFill>
                <a:latin typeface="Comic Sans MS" panose="030F0702030302020204" pitchFamily="66" charset="0"/>
              </a:rPr>
              <a:t>	 identity and name in the community. This American play represents a world in which legal, moral, ethical, and social</a:t>
            </a:r>
          </a:p>
          <a:p>
            <a:pPr algn="ctr"/>
            <a:r>
              <a:rPr lang="en-GB" sz="400" dirty="0">
                <a:solidFill>
                  <a:schemeClr val="tx1"/>
                </a:solidFill>
                <a:latin typeface="Comic Sans MS" panose="030F0702030302020204" pitchFamily="66" charset="0"/>
              </a:rPr>
              <a:t>l issues are in conflict with one another.</a:t>
            </a:r>
          </a:p>
          <a:p>
            <a:pPr algn="ctr"/>
            <a:endParaRPr lang="en-US" sz="400" dirty="0">
              <a:solidFill>
                <a:schemeClr val="tx1"/>
              </a:solidFill>
              <a:latin typeface="Comic Sans MS" panose="030F0702030302020204" pitchFamily="66" charset="0"/>
            </a:endParaRPr>
          </a:p>
          <a:p>
            <a:pPr algn="ctr"/>
            <a:r>
              <a:rPr lang="en-GB" sz="400" dirty="0">
                <a:solidFill>
                  <a:schemeClr val="tx1"/>
                </a:solidFill>
                <a:latin typeface="Comic Sans MS" panose="030F0702030302020204" pitchFamily="66" charset="0"/>
              </a:rPr>
              <a:t>In Year 9, through the study of twisted fairy tales, students create a character that juxtaposes the conventional ‘feminine stereotypes’ and further study the representation of the female through Miss. Havisham in Victorian Voices. </a:t>
            </a:r>
            <a:endParaRPr lang="en-US" sz="400" dirty="0">
              <a:solidFill>
                <a:schemeClr val="tx1"/>
              </a:solidFill>
              <a:latin typeface="Comic Sans MS" panose="030F0702030302020204" pitchFamily="66" charset="0"/>
            </a:endParaRPr>
          </a:p>
        </p:txBody>
      </p:sp>
      <p:sp>
        <p:nvSpPr>
          <p:cNvPr id="65" name="Oval 64"/>
          <p:cNvSpPr/>
          <p:nvPr/>
        </p:nvSpPr>
        <p:spPr>
          <a:xfrm>
            <a:off x="1738065" y="1895815"/>
            <a:ext cx="502627" cy="500036"/>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Comic Sans MS" panose="030F0702030302020204" pitchFamily="66" charset="0"/>
              </a:rPr>
              <a:t>Y8</a:t>
            </a:r>
          </a:p>
        </p:txBody>
      </p:sp>
      <p:sp>
        <p:nvSpPr>
          <p:cNvPr id="17" name="Oval 16"/>
          <p:cNvSpPr/>
          <p:nvPr/>
        </p:nvSpPr>
        <p:spPr>
          <a:xfrm>
            <a:off x="9996199" y="534761"/>
            <a:ext cx="630506" cy="551093"/>
          </a:xfrm>
          <a:prstGeom prst="ellipse">
            <a:avLst/>
          </a:prstGeom>
          <a:solidFill>
            <a:schemeClr val="accent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omic Sans MS" panose="030F0702030302020204" pitchFamily="66" charset="0"/>
              </a:rPr>
              <a:t>Y7</a:t>
            </a:r>
          </a:p>
        </p:txBody>
      </p:sp>
      <p:sp>
        <p:nvSpPr>
          <p:cNvPr id="66" name="Oval 65"/>
          <p:cNvSpPr/>
          <p:nvPr/>
        </p:nvSpPr>
        <p:spPr>
          <a:xfrm>
            <a:off x="9834363" y="3708624"/>
            <a:ext cx="679247" cy="600833"/>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Y9</a:t>
            </a:r>
          </a:p>
        </p:txBody>
      </p:sp>
      <p:sp>
        <p:nvSpPr>
          <p:cNvPr id="59" name="Block Arc 58"/>
          <p:cNvSpPr/>
          <p:nvPr/>
        </p:nvSpPr>
        <p:spPr>
          <a:xfrm rot="16200000">
            <a:off x="111587" y="5843163"/>
            <a:ext cx="3798762" cy="3518747"/>
          </a:xfrm>
          <a:prstGeom prst="blockArc">
            <a:avLst>
              <a:gd name="adj1" fmla="val 10775961"/>
              <a:gd name="adj2" fmla="val 1953"/>
              <a:gd name="adj3" fmla="val 49301"/>
            </a:avLst>
          </a:prstGeom>
          <a:solidFill>
            <a:schemeClr val="accent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800" dirty="0">
              <a:solidFill>
                <a:schemeClr val="tx1"/>
              </a:solidFill>
              <a:latin typeface="Comic Sans MS" panose="030F0702030302020204" pitchFamily="66" charset="0"/>
            </a:endParaRPr>
          </a:p>
          <a:p>
            <a:pPr algn="ctr"/>
            <a:endParaRPr lang="en-US" sz="700" dirty="0">
              <a:solidFill>
                <a:schemeClr val="tx1"/>
              </a:solidFill>
              <a:latin typeface="Comic Sans MS" panose="030F0702030302020204" pitchFamily="66" charset="0"/>
            </a:endParaRPr>
          </a:p>
          <a:p>
            <a:pPr algn="ctr"/>
            <a:endParaRPr lang="en-US" sz="700" u="sng" dirty="0">
              <a:solidFill>
                <a:schemeClr val="tx1"/>
              </a:solidFill>
              <a:latin typeface="Comic Sans MS" panose="030F0702030302020204" pitchFamily="66" charset="0"/>
            </a:endParaRPr>
          </a:p>
          <a:p>
            <a:pPr algn="ctr"/>
            <a:r>
              <a:rPr lang="en-US" sz="400" dirty="0">
                <a:solidFill>
                  <a:schemeClr val="tx1"/>
                </a:solidFill>
                <a:latin typeface="Comic Sans MS" panose="030F0702030302020204" pitchFamily="66" charset="0"/>
              </a:rPr>
              <a:t>Eduqas English Language and English Literature</a:t>
            </a:r>
          </a:p>
          <a:p>
            <a:pPr algn="ctr"/>
            <a:endParaRPr lang="en-US" sz="400" dirty="0">
              <a:solidFill>
                <a:schemeClr val="tx1"/>
              </a:solidFill>
              <a:latin typeface="Comic Sans MS" panose="030F0702030302020204" pitchFamily="66" charset="0"/>
            </a:endParaRPr>
          </a:p>
          <a:p>
            <a:pPr algn="ctr" fontAlgn="t"/>
            <a:r>
              <a:rPr lang="en-US" sz="400" dirty="0">
                <a:solidFill>
                  <a:schemeClr val="tx1"/>
                </a:solidFill>
                <a:latin typeface="Comic Sans MS" panose="030F0702030302020204" pitchFamily="66" charset="0"/>
              </a:rPr>
              <a:t>                   Our overall aim is to promote high standards of language </a:t>
            </a:r>
          </a:p>
          <a:p>
            <a:pPr algn="ctr" fontAlgn="t"/>
            <a:r>
              <a:rPr lang="en-US" sz="400" dirty="0">
                <a:solidFill>
                  <a:schemeClr val="tx1"/>
                </a:solidFill>
                <a:latin typeface="Comic Sans MS" panose="030F0702030302020204" pitchFamily="66" charset="0"/>
              </a:rPr>
              <a:t>                and literacy by providing pupils with a strong command of the </a:t>
            </a:r>
          </a:p>
          <a:p>
            <a:pPr algn="ctr" fontAlgn="t"/>
            <a:r>
              <a:rPr lang="en-US" sz="400" dirty="0">
                <a:solidFill>
                  <a:schemeClr val="tx1"/>
                </a:solidFill>
                <a:latin typeface="Comic Sans MS" panose="030F0702030302020204" pitchFamily="66" charset="0"/>
              </a:rPr>
              <a:t>            written word and to develop a love of literature through reading of rich</a:t>
            </a:r>
          </a:p>
          <a:p>
            <a:pPr algn="ctr" fontAlgn="t"/>
            <a:r>
              <a:rPr lang="en-US" sz="400" dirty="0">
                <a:solidFill>
                  <a:schemeClr val="tx1"/>
                </a:solidFill>
                <a:latin typeface="Comic Sans MS" panose="030F0702030302020204" pitchFamily="66" charset="0"/>
              </a:rPr>
              <a:t>         and varied literary heritage. They are taught to read fluently with good</a:t>
            </a:r>
          </a:p>
          <a:p>
            <a:pPr algn="ctr" fontAlgn="t"/>
            <a:r>
              <a:rPr lang="en-US" sz="400" dirty="0">
                <a:solidFill>
                  <a:schemeClr val="tx1"/>
                </a:solidFill>
                <a:latin typeface="Comic Sans MS" panose="030F0702030302020204" pitchFamily="66" charset="0"/>
              </a:rPr>
              <a:t>       understanding. We teach them to write clearly, accurately and</a:t>
            </a:r>
          </a:p>
          <a:p>
            <a:pPr algn="ctr" fontAlgn="t"/>
            <a:r>
              <a:rPr lang="en-US" sz="400" dirty="0">
                <a:solidFill>
                  <a:schemeClr val="tx1"/>
                </a:solidFill>
                <a:latin typeface="Comic Sans MS" panose="030F0702030302020204" pitchFamily="66" charset="0"/>
              </a:rPr>
              <a:t>      coherently, adapting their language and style for a range of purposes, </a:t>
            </a:r>
          </a:p>
          <a:p>
            <a:pPr algn="ctr" fontAlgn="t"/>
            <a:r>
              <a:rPr lang="en-US" sz="400" dirty="0">
                <a:solidFill>
                  <a:schemeClr val="tx1"/>
                </a:solidFill>
                <a:latin typeface="Comic Sans MS" panose="030F0702030302020204" pitchFamily="66" charset="0"/>
              </a:rPr>
              <a:t>    audiences and contexts. Discussion is used within the classroom to learn, and</a:t>
            </a:r>
          </a:p>
          <a:p>
            <a:pPr algn="ctr" fontAlgn="t"/>
            <a:r>
              <a:rPr lang="en-US" sz="400" dirty="0">
                <a:solidFill>
                  <a:schemeClr val="tx1"/>
                </a:solidFill>
                <a:latin typeface="Comic Sans MS" panose="030F0702030302020204" pitchFamily="66" charset="0"/>
              </a:rPr>
              <a:t> we embolden pupils to elaborate and explain clearly their ideas. Throughout KS4, </a:t>
            </a:r>
            <a:r>
              <a:rPr lang="en-GB" sz="400" dirty="0">
                <a:solidFill>
                  <a:schemeClr val="tx1"/>
                </a:solidFill>
                <a:latin typeface="Comic Sans MS" panose="030F0702030302020204" pitchFamily="66" charset="0"/>
              </a:rPr>
              <a:t>we ensure that pupils are competent</a:t>
            </a:r>
          </a:p>
          <a:p>
            <a:pPr algn="ctr" fontAlgn="t"/>
            <a:r>
              <a:rPr lang="en-GB" sz="400" dirty="0">
                <a:solidFill>
                  <a:schemeClr val="tx1"/>
                </a:solidFill>
                <a:latin typeface="Comic Sans MS" panose="030F0702030302020204" pitchFamily="66" charset="0"/>
              </a:rPr>
              <a:t> in the arts of speaking and listening, making formal presentations and participating in debate. </a:t>
            </a:r>
          </a:p>
          <a:p>
            <a:pPr algn="ctr" fontAlgn="t"/>
            <a:endParaRPr lang="en-US" sz="400" dirty="0">
              <a:solidFill>
                <a:schemeClr val="tx1"/>
              </a:solidFill>
              <a:latin typeface="Comic Sans MS" panose="030F0702030302020204" pitchFamily="66" charset="0"/>
            </a:endParaRPr>
          </a:p>
          <a:p>
            <a:pPr algn="ctr" fontAlgn="t"/>
            <a:r>
              <a:rPr lang="en-GB" sz="400" dirty="0">
                <a:solidFill>
                  <a:schemeClr val="tx1"/>
                </a:solidFill>
                <a:latin typeface="Comic Sans MS" panose="030F0702030302020204" pitchFamily="66" charset="0"/>
              </a:rPr>
              <a:t>By exploring ‘societal inequalities’, students will be able to approach poverty and social injustice in ‘ A Christmas Carol’, the inequalities of the class divisions in ‘An Inspector Calls’ and gender inequality in ‘Romeo and Juliet.’</a:t>
            </a:r>
          </a:p>
          <a:p>
            <a:pPr algn="ctr" fontAlgn="t"/>
            <a:endParaRPr lang="en-US" sz="400" dirty="0">
              <a:solidFill>
                <a:schemeClr val="tx1"/>
              </a:solidFill>
              <a:latin typeface="Comic Sans MS" panose="030F0702030302020204" pitchFamily="66" charset="0"/>
            </a:endParaRPr>
          </a:p>
          <a:p>
            <a:pPr algn="ctr" fontAlgn="t"/>
            <a:r>
              <a:rPr lang="en-US" sz="400" dirty="0">
                <a:solidFill>
                  <a:schemeClr val="tx1"/>
                </a:solidFill>
                <a:latin typeface="Comic Sans MS" panose="030F0702030302020204" pitchFamily="66" charset="0"/>
              </a:rPr>
              <a:t>The concept of Power, Morality and Human Behaviour prepares students for </a:t>
            </a:r>
            <a:r>
              <a:rPr lang="en-GB" sz="400" dirty="0">
                <a:solidFill>
                  <a:schemeClr val="tx1"/>
                </a:solidFill>
                <a:latin typeface="Comic Sans MS" panose="030F0702030302020204" pitchFamily="66" charset="0"/>
              </a:rPr>
              <a:t> Romeo’s impetuous decisions and his fatal flaw. This concepts helps  students appreciate the morality play ‘An Inspector Calls’ and novella ‘A Christmas Carol’.</a:t>
            </a:r>
          </a:p>
          <a:p>
            <a:pPr algn="ctr" fontAlgn="t"/>
            <a:endParaRPr lang="en-US" sz="400" dirty="0">
              <a:solidFill>
                <a:schemeClr val="tx1"/>
              </a:solidFill>
              <a:latin typeface="Comic Sans MS" panose="030F0702030302020204" pitchFamily="66" charset="0"/>
            </a:endParaRPr>
          </a:p>
          <a:p>
            <a:pPr algn="ctr" fontAlgn="t"/>
            <a:r>
              <a:rPr lang="en-GB" sz="400" dirty="0">
                <a:solidFill>
                  <a:schemeClr val="tx1"/>
                </a:solidFill>
                <a:latin typeface="Comic Sans MS" panose="030F0702030302020204" pitchFamily="66" charset="0"/>
              </a:rPr>
              <a:t>At KS4, in ‘Romeo and Juliet’, students learn that women had a specific place in society, and they were expected to conform to expectations of their position; in ‘An Inspector Calls’ Mrs Birling upholds traditional values of the ​subordinate female​, Sheila develops into the ​'New Woman'​with strong opinions she's not afraid to share with the men in the play. Eva is a lower class woman who is taken advantage of by men. </a:t>
            </a:r>
          </a:p>
          <a:p>
            <a:pPr algn="ctr" fontAlgn="t"/>
            <a:endParaRPr lang="en-GB" sz="400" dirty="0">
              <a:solidFill>
                <a:schemeClr val="tx1"/>
              </a:solidFill>
              <a:latin typeface="Comic Sans MS" panose="030F0702030302020204" pitchFamily="66" charset="0"/>
            </a:endParaRPr>
          </a:p>
          <a:p>
            <a:pPr algn="ctr" fontAlgn="t"/>
            <a:endParaRPr lang="en-US" sz="400" dirty="0">
              <a:solidFill>
                <a:schemeClr val="tx1"/>
              </a:solidFill>
              <a:latin typeface="Comic Sans MS" panose="030F0702030302020204" pitchFamily="66" charset="0"/>
            </a:endParaRPr>
          </a:p>
        </p:txBody>
      </p:sp>
      <p:sp>
        <p:nvSpPr>
          <p:cNvPr id="67" name="Oval 66"/>
          <p:cNvSpPr/>
          <p:nvPr/>
        </p:nvSpPr>
        <p:spPr>
          <a:xfrm>
            <a:off x="1637034" y="5312575"/>
            <a:ext cx="690272" cy="575787"/>
          </a:xfrm>
          <a:prstGeom prst="ellipse">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Y10</a:t>
            </a:r>
          </a:p>
        </p:txBody>
      </p:sp>
      <p:sp>
        <p:nvSpPr>
          <p:cNvPr id="58" name="Rectangle 57"/>
          <p:cNvSpPr/>
          <p:nvPr/>
        </p:nvSpPr>
        <p:spPr>
          <a:xfrm rot="5400000">
            <a:off x="9252202" y="3566614"/>
            <a:ext cx="6463816" cy="400110"/>
          </a:xfrm>
          <a:prstGeom prst="rect">
            <a:avLst/>
          </a:prstGeom>
          <a:solidFill>
            <a:schemeClr val="bg1"/>
          </a:solidFill>
          <a:ln>
            <a:noFill/>
          </a:ln>
        </p:spPr>
        <p:txBody>
          <a:bodyPr wrap="square" lIns="91440" tIns="45720" rIns="91440" bIns="45720">
            <a:spAutoFit/>
          </a:bodyPr>
          <a:lstStyle/>
          <a:p>
            <a:pPr algn="ctr"/>
            <a:r>
              <a:rPr lang="en-US" sz="2000" b="1" cap="none" spc="0" dirty="0">
                <a:ln w="10160">
                  <a:solidFill>
                    <a:schemeClr val="tx1"/>
                  </a:solidFill>
                  <a:prstDash val="solid"/>
                </a:ln>
                <a:effectLst>
                  <a:outerShdw blurRad="38100" dist="22860" dir="5400000" algn="tl" rotWithShape="0">
                    <a:srgbClr val="000000">
                      <a:alpha val="30000"/>
                    </a:srgbClr>
                  </a:outerShdw>
                </a:effectLst>
                <a:latin typeface="Comic Sans MS" panose="030F0702030302020204" pitchFamily="66" charset="0"/>
              </a:rPr>
              <a:t>English Curriculum Journey</a:t>
            </a:r>
          </a:p>
        </p:txBody>
      </p:sp>
      <p:sp>
        <p:nvSpPr>
          <p:cNvPr id="122" name="Rectangle 121"/>
          <p:cNvSpPr/>
          <p:nvPr/>
        </p:nvSpPr>
        <p:spPr>
          <a:xfrm>
            <a:off x="11443724" y="7251405"/>
            <a:ext cx="1317730" cy="2196291"/>
          </a:xfrm>
          <a:prstGeom prst="rect">
            <a:avLst/>
          </a:prstGeom>
          <a:solidFill>
            <a:schemeClr val="accent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600" dirty="0">
                <a:solidFill>
                  <a:schemeClr val="tx1"/>
                </a:solidFill>
                <a:latin typeface="Comic Sans MS" panose="030F0702030302020204" pitchFamily="66" charset="0"/>
              </a:rPr>
              <a:t>All vocations and college courses require a GCSE in English Language.</a:t>
            </a:r>
          </a:p>
          <a:p>
            <a:pPr algn="ctr"/>
            <a:r>
              <a:rPr lang="en-GB" sz="600" dirty="0">
                <a:solidFill>
                  <a:schemeClr val="tx1"/>
                </a:solidFill>
                <a:latin typeface="Comic Sans MS" panose="030F0702030302020204" pitchFamily="66" charset="0"/>
              </a:rPr>
              <a:t>English Literature is an additional qualification.</a:t>
            </a:r>
          </a:p>
          <a:p>
            <a:pPr algn="ctr"/>
            <a:endParaRPr lang="en-GB" sz="600" dirty="0">
              <a:solidFill>
                <a:schemeClr val="tx1"/>
              </a:solidFill>
              <a:latin typeface="Comic Sans MS" panose="030F0702030302020204" pitchFamily="66" charset="0"/>
            </a:endParaRPr>
          </a:p>
          <a:p>
            <a:pPr algn="ctr"/>
            <a:r>
              <a:rPr lang="en-GB" sz="600" dirty="0">
                <a:solidFill>
                  <a:schemeClr val="tx1"/>
                </a:solidFill>
                <a:latin typeface="Comic Sans MS" panose="030F0702030302020204" pitchFamily="66" charset="0"/>
              </a:rPr>
              <a:t>A-Level English Language and Literature</a:t>
            </a:r>
          </a:p>
          <a:p>
            <a:pPr algn="ctr"/>
            <a:r>
              <a:rPr lang="en-US" sz="600" dirty="0">
                <a:solidFill>
                  <a:schemeClr val="tx1"/>
                </a:solidFill>
                <a:latin typeface="Comic Sans MS" panose="030F0702030302020204" pitchFamily="66" charset="0"/>
              </a:rPr>
              <a:t>A-Level English Literature</a:t>
            </a:r>
          </a:p>
          <a:p>
            <a:pPr algn="ctr"/>
            <a:r>
              <a:rPr lang="en-US" sz="600" dirty="0">
                <a:solidFill>
                  <a:schemeClr val="tx1"/>
                </a:solidFill>
                <a:latin typeface="Comic Sans MS" panose="030F0702030302020204" pitchFamily="66" charset="0"/>
              </a:rPr>
              <a:t>A-Level English Language</a:t>
            </a:r>
          </a:p>
          <a:p>
            <a:pPr algn="ctr"/>
            <a:endParaRPr lang="en-GB" sz="600" dirty="0">
              <a:solidFill>
                <a:schemeClr val="tx1"/>
              </a:solidFill>
              <a:latin typeface="Comic Sans MS" panose="030F0702030302020204" pitchFamily="66" charset="0"/>
            </a:endParaRPr>
          </a:p>
          <a:p>
            <a:pPr algn="ctr"/>
            <a:r>
              <a:rPr lang="en-GB" sz="600" u="sng" dirty="0">
                <a:solidFill>
                  <a:schemeClr val="tx1"/>
                </a:solidFill>
                <a:latin typeface="Comic Sans MS" panose="030F0702030302020204" pitchFamily="66" charset="0"/>
              </a:rPr>
              <a:t>Undergraduate Degrees</a:t>
            </a:r>
          </a:p>
          <a:p>
            <a:pPr algn="ctr"/>
            <a:r>
              <a:rPr lang="en-GB" sz="600" dirty="0">
                <a:solidFill>
                  <a:schemeClr val="tx1"/>
                </a:solidFill>
                <a:latin typeface="Comic Sans MS" panose="030F0702030302020204" pitchFamily="66" charset="0"/>
              </a:rPr>
              <a:t>English</a:t>
            </a:r>
          </a:p>
          <a:p>
            <a:pPr algn="ctr"/>
            <a:r>
              <a:rPr lang="en-GB" sz="600" dirty="0">
                <a:solidFill>
                  <a:schemeClr val="tx1"/>
                </a:solidFill>
                <a:latin typeface="Comic Sans MS" panose="030F0702030302020204" pitchFamily="66" charset="0"/>
              </a:rPr>
              <a:t>Creative Writing</a:t>
            </a:r>
          </a:p>
          <a:p>
            <a:pPr algn="ctr"/>
            <a:r>
              <a:rPr lang="en-GB" sz="600" dirty="0">
                <a:solidFill>
                  <a:schemeClr val="tx1"/>
                </a:solidFill>
                <a:latin typeface="Comic Sans MS" panose="030F0702030302020204" pitchFamily="66" charset="0"/>
              </a:rPr>
              <a:t>MA Studies</a:t>
            </a:r>
          </a:p>
          <a:p>
            <a:pPr algn="ctr"/>
            <a:r>
              <a:rPr lang="en-GB" sz="600" dirty="0">
                <a:solidFill>
                  <a:schemeClr val="tx1"/>
                </a:solidFill>
                <a:latin typeface="Comic Sans MS" panose="030F0702030302020204" pitchFamily="66" charset="0"/>
              </a:rPr>
              <a:t>PhD Studies</a:t>
            </a:r>
          </a:p>
          <a:p>
            <a:pPr algn="ctr"/>
            <a:endParaRPr lang="en-GB" sz="600" u="sng" dirty="0">
              <a:solidFill>
                <a:schemeClr val="tx1"/>
              </a:solidFill>
              <a:latin typeface="Comic Sans MS" panose="030F0702030302020204" pitchFamily="66" charset="0"/>
            </a:endParaRPr>
          </a:p>
          <a:p>
            <a:pPr algn="ctr"/>
            <a:r>
              <a:rPr lang="en-GB" sz="600" u="sng" dirty="0">
                <a:solidFill>
                  <a:schemeClr val="tx1"/>
                </a:solidFill>
                <a:latin typeface="Comic Sans MS" panose="030F0702030302020204" pitchFamily="66" charset="0"/>
              </a:rPr>
              <a:t>Careers </a:t>
            </a:r>
          </a:p>
          <a:p>
            <a:pPr algn="ctr"/>
            <a:r>
              <a:rPr lang="en-GB" sz="600" dirty="0">
                <a:solidFill>
                  <a:schemeClr val="tx1"/>
                </a:solidFill>
                <a:latin typeface="Comic Sans MS" panose="030F0702030302020204" pitchFamily="66" charset="0"/>
              </a:rPr>
              <a:t>Communication</a:t>
            </a:r>
          </a:p>
          <a:p>
            <a:pPr algn="ctr"/>
            <a:r>
              <a:rPr lang="en-GB" sz="600" dirty="0">
                <a:solidFill>
                  <a:schemeClr val="tx1"/>
                </a:solidFill>
                <a:latin typeface="Comic Sans MS" panose="030F0702030302020204" pitchFamily="66" charset="0"/>
              </a:rPr>
              <a:t>Business</a:t>
            </a:r>
          </a:p>
          <a:p>
            <a:pPr algn="ctr"/>
            <a:r>
              <a:rPr lang="en-GB" sz="600" dirty="0">
                <a:solidFill>
                  <a:schemeClr val="tx1"/>
                </a:solidFill>
                <a:latin typeface="Comic Sans MS" panose="030F0702030302020204" pitchFamily="66" charset="0"/>
              </a:rPr>
              <a:t>Economy</a:t>
            </a:r>
          </a:p>
          <a:p>
            <a:pPr algn="ctr"/>
            <a:r>
              <a:rPr lang="en-GB" sz="600" dirty="0">
                <a:solidFill>
                  <a:schemeClr val="tx1"/>
                </a:solidFill>
                <a:latin typeface="Comic Sans MS" panose="030F0702030302020204" pitchFamily="66" charset="0"/>
              </a:rPr>
              <a:t>Teaching</a:t>
            </a:r>
          </a:p>
          <a:p>
            <a:pPr algn="ctr"/>
            <a:r>
              <a:rPr lang="en-GB" sz="600" dirty="0">
                <a:solidFill>
                  <a:schemeClr val="tx1"/>
                </a:solidFill>
                <a:latin typeface="Comic Sans MS" panose="030F0702030302020204" pitchFamily="66" charset="0"/>
              </a:rPr>
              <a:t>Law</a:t>
            </a:r>
          </a:p>
          <a:p>
            <a:pPr algn="ctr"/>
            <a:endParaRPr lang="en-GB" sz="600" dirty="0">
              <a:solidFill>
                <a:schemeClr val="tx1"/>
              </a:solidFill>
              <a:latin typeface="Comic Sans MS" panose="030F0702030302020204" pitchFamily="66" charset="0"/>
            </a:endParaRPr>
          </a:p>
          <a:p>
            <a:pPr algn="ctr"/>
            <a:endParaRPr lang="en-GB" sz="600" dirty="0">
              <a:solidFill>
                <a:schemeClr val="tx1"/>
              </a:solidFill>
              <a:latin typeface="Comic Sans MS" panose="030F0702030302020204" pitchFamily="66" charset="0"/>
            </a:endParaRPr>
          </a:p>
        </p:txBody>
      </p:sp>
      <p:graphicFrame>
        <p:nvGraphicFramePr>
          <p:cNvPr id="109" name="Table 108"/>
          <p:cNvGraphicFramePr>
            <a:graphicFrameLocks noGrp="1"/>
          </p:cNvGraphicFramePr>
          <p:nvPr>
            <p:extLst>
              <p:ext uri="{D42A27DB-BD31-4B8C-83A1-F6EECF244321}">
                <p14:modId xmlns:p14="http://schemas.microsoft.com/office/powerpoint/2010/main" val="1471099437"/>
              </p:ext>
            </p:extLst>
          </p:nvPr>
        </p:nvGraphicFramePr>
        <p:xfrm>
          <a:off x="2170982" y="7559305"/>
          <a:ext cx="7897460" cy="372465"/>
        </p:xfrm>
        <a:graphic>
          <a:graphicData uri="http://schemas.openxmlformats.org/drawingml/2006/table">
            <a:tbl>
              <a:tblPr>
                <a:tableStyleId>{5C22544A-7EE6-4342-B048-85BDC9FD1C3A}</a:tableStyleId>
              </a:tblPr>
              <a:tblGrid>
                <a:gridCol w="2722102">
                  <a:extLst>
                    <a:ext uri="{9D8B030D-6E8A-4147-A177-3AD203B41FA5}">
                      <a16:colId xmlns:a16="http://schemas.microsoft.com/office/drawing/2014/main" val="1196573709"/>
                    </a:ext>
                  </a:extLst>
                </a:gridCol>
                <a:gridCol w="2639833">
                  <a:extLst>
                    <a:ext uri="{9D8B030D-6E8A-4147-A177-3AD203B41FA5}">
                      <a16:colId xmlns:a16="http://schemas.microsoft.com/office/drawing/2014/main" val="2068864918"/>
                    </a:ext>
                  </a:extLst>
                </a:gridCol>
                <a:gridCol w="2535525">
                  <a:extLst>
                    <a:ext uri="{9D8B030D-6E8A-4147-A177-3AD203B41FA5}">
                      <a16:colId xmlns:a16="http://schemas.microsoft.com/office/drawing/2014/main" val="2478239598"/>
                    </a:ext>
                  </a:extLst>
                </a:gridCol>
              </a:tblGrid>
              <a:tr h="372465">
                <a:tc>
                  <a:txBody>
                    <a:bodyPr/>
                    <a:lstStyle/>
                    <a:p>
                      <a:pPr marL="0" algn="ctr" defTabSz="1280160" rtl="0" eaLnBrk="1" latinLnBrk="0" hangingPunct="1">
                        <a:lnSpc>
                          <a:spcPct val="115000"/>
                        </a:lnSpc>
                        <a:spcAft>
                          <a:spcPts val="1000"/>
                        </a:spcAft>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As Light as a Feather</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Societal Inequalities</a:t>
                      </a:r>
                    </a:p>
                  </a:txBody>
                  <a:tcPr marL="114300" marR="114300" marT="0" marB="0">
                    <a:solidFill>
                      <a:srgbClr val="7030A0"/>
                    </a:solidFill>
                  </a:tcPr>
                </a:tc>
                <a:tc>
                  <a:txBody>
                    <a:bodyPr/>
                    <a:lstStyle/>
                    <a:p>
                      <a:pPr algn="ctr">
                        <a:lnSpc>
                          <a:spcPct val="115000"/>
                        </a:lnSpc>
                        <a:spcAft>
                          <a:spcPts val="1000"/>
                        </a:spcAft>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Summer is Fading</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GB"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Power, Morality and Human Behaviour</a:t>
                      </a:r>
                      <a:endParaRPr lang="en-US" sz="7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solidFill>
                      <a:srgbClr val="7030A0"/>
                    </a:solidFill>
                  </a:tcPr>
                </a:tc>
                <a:tc>
                  <a:txBody>
                    <a:bodyPr/>
                    <a:lstStyle/>
                    <a:p>
                      <a:pPr marL="0" algn="ctr" defTabSz="1280160" rtl="0" eaLnBrk="1" latinLnBrk="0" hangingPunct="1">
                        <a:lnSpc>
                          <a:spcPct val="115000"/>
                        </a:lnSpc>
                        <a:spcAft>
                          <a:spcPts val="1000"/>
                        </a:spcAft>
                      </a:pPr>
                      <a:r>
                        <a:rPr lang="en-GB" sz="6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Happy time it was</a:t>
                      </a:r>
                    </a:p>
                    <a:p>
                      <a:pPr marL="0" marR="0" lvl="0" indent="0" algn="ctr" defTabSz="1280160" rtl="0" eaLnBrk="1" fontAlgn="auto" latinLnBrk="0" hangingPunct="1">
                        <a:lnSpc>
                          <a:spcPct val="115000"/>
                        </a:lnSpc>
                        <a:spcBef>
                          <a:spcPts val="0"/>
                        </a:spcBef>
                        <a:spcAft>
                          <a:spcPts val="1000"/>
                        </a:spcAft>
                        <a:buClrTx/>
                        <a:buSzTx/>
                        <a:buFontTx/>
                        <a:buNone/>
                        <a:tabLst/>
                        <a:defRPr/>
                      </a:pPr>
                      <a:r>
                        <a:rPr lang="en-US" sz="6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rPr>
                        <a:t>The Big Concept: The Representation of Women</a:t>
                      </a:r>
                      <a:endParaRPr lang="en-GB" sz="600" b="1" kern="1200" baseline="0" dirty="0">
                        <a:solidFill>
                          <a:schemeClr val="dk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solidFill>
                      <a:srgbClr val="7030A0"/>
                    </a:solidFill>
                  </a:tcPr>
                </a:tc>
                <a:extLst>
                  <a:ext uri="{0D108BD9-81ED-4DB2-BD59-A6C34878D82A}">
                    <a16:rowId xmlns:a16="http://schemas.microsoft.com/office/drawing/2014/main" val="1774635769"/>
                  </a:ext>
                </a:extLst>
              </a:tr>
            </a:tbl>
          </a:graphicData>
        </a:graphic>
      </p:graphicFrame>
      <p:sp>
        <p:nvSpPr>
          <p:cNvPr id="68" name="Oval 67"/>
          <p:cNvSpPr/>
          <p:nvPr/>
        </p:nvSpPr>
        <p:spPr>
          <a:xfrm>
            <a:off x="9940923" y="7662688"/>
            <a:ext cx="699107" cy="642107"/>
          </a:xfrm>
          <a:prstGeom prst="ellipse">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Y11</a:t>
            </a:r>
          </a:p>
        </p:txBody>
      </p:sp>
      <p:sp>
        <p:nvSpPr>
          <p:cNvPr id="69" name="Rectangle 68"/>
          <p:cNvSpPr/>
          <p:nvPr/>
        </p:nvSpPr>
        <p:spPr>
          <a:xfrm>
            <a:off x="7567308" y="6650659"/>
            <a:ext cx="2598678" cy="894395"/>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500" b="1" u="sng" dirty="0">
                <a:solidFill>
                  <a:schemeClr val="tx1"/>
                </a:solidFill>
                <a:latin typeface="Comic Sans MS" panose="030F0702030302020204" pitchFamily="66" charset="0"/>
              </a:rPr>
              <a:t>Literature- </a:t>
            </a:r>
          </a:p>
          <a:p>
            <a:pPr algn="ctr"/>
            <a:endParaRPr lang="en-US" sz="500" b="1" u="sng" dirty="0">
              <a:solidFill>
                <a:schemeClr val="tx1"/>
              </a:solidFill>
              <a:latin typeface="Comic Sans MS" panose="030F0702030302020204" pitchFamily="66" charset="0"/>
            </a:endParaRPr>
          </a:p>
          <a:p>
            <a:pPr algn="ctr"/>
            <a:r>
              <a:rPr lang="en-US" sz="500" dirty="0">
                <a:solidFill>
                  <a:schemeClr val="tx1"/>
                </a:solidFill>
                <a:latin typeface="Comic Sans MS" panose="030F0702030302020204" pitchFamily="66" charset="0"/>
              </a:rPr>
              <a:t>Cold read of Priestley’s ‘An Inspector Calls’- character, plot, themes, structure, authorial perspective and construct.</a:t>
            </a:r>
          </a:p>
          <a:p>
            <a:pPr algn="ctr"/>
            <a:r>
              <a:rPr lang="en-US" sz="500" dirty="0">
                <a:solidFill>
                  <a:schemeClr val="tx1"/>
                </a:solidFill>
                <a:latin typeface="Comic Sans MS" panose="030F0702030302020204" pitchFamily="66" charset="0"/>
              </a:rPr>
              <a:t>Study of the Poetry Anthology-People and nature ’Afternoons’, ‘Living Space;, ‘The Prelude’, ‘As Imperceptibly as Grief’, ‘Death of a Naturalist’, and ‘To Autumn.’ A01, A02, A03, A04</a:t>
            </a:r>
          </a:p>
          <a:p>
            <a:pPr algn="ctr"/>
            <a:endParaRPr lang="en-US" sz="500" dirty="0">
              <a:solidFill>
                <a:schemeClr val="tx1"/>
              </a:solidFill>
              <a:latin typeface="Comic Sans MS" panose="030F0702030302020204" pitchFamily="66" charset="0"/>
            </a:endParaRPr>
          </a:p>
          <a:p>
            <a:pPr algn="ctr"/>
            <a:r>
              <a:rPr lang="en-US" sz="500" dirty="0">
                <a:solidFill>
                  <a:schemeClr val="tx1"/>
                </a:solidFill>
                <a:latin typeface="Comic Sans MS" panose="030F0702030302020204" pitchFamily="66" charset="0"/>
              </a:rPr>
              <a:t>Mock Examinations</a:t>
            </a:r>
          </a:p>
        </p:txBody>
      </p:sp>
      <p:sp>
        <p:nvSpPr>
          <p:cNvPr id="70" name="Rectangle 69"/>
          <p:cNvSpPr/>
          <p:nvPr/>
        </p:nvSpPr>
        <p:spPr>
          <a:xfrm>
            <a:off x="7552502" y="6044828"/>
            <a:ext cx="2613484" cy="54390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500" b="1" u="sng" dirty="0">
                <a:solidFill>
                  <a:schemeClr val="tx1"/>
                </a:solidFill>
                <a:latin typeface="Comic Sans MS" panose="030F0702030302020204" pitchFamily="66" charset="0"/>
              </a:rPr>
              <a:t>Language- </a:t>
            </a:r>
          </a:p>
          <a:p>
            <a:pPr algn="ctr"/>
            <a:endParaRPr lang="en-US" sz="500" b="1" u="sng" dirty="0">
              <a:solidFill>
                <a:schemeClr val="tx1"/>
              </a:solidFill>
              <a:latin typeface="Comic Sans MS" panose="030F0702030302020204" pitchFamily="66" charset="0"/>
            </a:endParaRPr>
          </a:p>
          <a:p>
            <a:pPr algn="ctr"/>
            <a:r>
              <a:rPr lang="en-US" sz="500" dirty="0">
                <a:solidFill>
                  <a:schemeClr val="tx1"/>
                </a:solidFill>
                <a:latin typeface="Comic Sans MS" panose="030F0702030302020204" pitchFamily="66" charset="0"/>
              </a:rPr>
              <a:t>Revision of English Language Assessment Objectives for reading and writing- A01, A02, A03, A04, A05, A06</a:t>
            </a:r>
          </a:p>
          <a:p>
            <a:pPr algn="ctr"/>
            <a:r>
              <a:rPr lang="en-US" sz="500" dirty="0">
                <a:solidFill>
                  <a:schemeClr val="tx1"/>
                </a:solidFill>
                <a:latin typeface="Comic Sans MS" panose="030F0702030302020204" pitchFamily="66" charset="0"/>
              </a:rPr>
              <a:t>Spoken Language Assessment- A07, A08</a:t>
            </a:r>
            <a:endParaRPr lang="en-GB" sz="500" dirty="0">
              <a:solidFill>
                <a:schemeClr val="tx1"/>
              </a:solidFill>
              <a:latin typeface="Comic Sans MS" panose="030F0702030302020204" pitchFamily="66" charset="0"/>
            </a:endParaRPr>
          </a:p>
        </p:txBody>
      </p:sp>
      <p:sp>
        <p:nvSpPr>
          <p:cNvPr id="71" name="Rectangle 70"/>
          <p:cNvSpPr/>
          <p:nvPr/>
        </p:nvSpPr>
        <p:spPr>
          <a:xfrm>
            <a:off x="4918025" y="8016715"/>
            <a:ext cx="2670595" cy="647086"/>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500" b="1" u="sng" dirty="0">
                <a:solidFill>
                  <a:schemeClr val="tx1"/>
                </a:solidFill>
                <a:latin typeface="Comic Sans MS" panose="030F0702030302020204" pitchFamily="66" charset="0"/>
              </a:rPr>
              <a:t>Language-A01, A02, A03, A04, A05, A05</a:t>
            </a:r>
          </a:p>
          <a:p>
            <a:pPr algn="ctr"/>
            <a:endParaRPr lang="en-GB" sz="500" b="1" u="sng" dirty="0">
              <a:solidFill>
                <a:schemeClr val="tx1"/>
              </a:solidFill>
              <a:latin typeface="Comic Sans MS" panose="030F0702030302020204" pitchFamily="66" charset="0"/>
            </a:endParaRPr>
          </a:p>
          <a:p>
            <a:pPr algn="ctr"/>
            <a:endParaRPr lang="en-GB" sz="500" b="1" u="sng" dirty="0">
              <a:solidFill>
                <a:schemeClr val="tx1"/>
              </a:solidFill>
              <a:latin typeface="Comic Sans MS" panose="030F0702030302020204" pitchFamily="66" charset="0"/>
            </a:endParaRPr>
          </a:p>
          <a:p>
            <a:pPr algn="ctr"/>
            <a:r>
              <a:rPr lang="en-US" sz="500" dirty="0">
                <a:solidFill>
                  <a:schemeClr val="tx1"/>
                </a:solidFill>
                <a:latin typeface="Comic Sans MS" panose="030F0702030302020204" pitchFamily="66" charset="0"/>
              </a:rPr>
              <a:t>Paper 1 extracts- Walking the Nile, Rebecca, Lucy Faulkner and The Birds.</a:t>
            </a:r>
          </a:p>
          <a:p>
            <a:pPr algn="ctr"/>
            <a:r>
              <a:rPr lang="en-US" sz="500" dirty="0">
                <a:solidFill>
                  <a:schemeClr val="tx1"/>
                </a:solidFill>
                <a:latin typeface="Comic Sans MS" panose="030F0702030302020204" pitchFamily="66" charset="0"/>
              </a:rPr>
              <a:t>Imaginative Writing- Caught</a:t>
            </a:r>
          </a:p>
          <a:p>
            <a:pPr algn="ctr"/>
            <a:r>
              <a:rPr lang="en-US" sz="500" dirty="0">
                <a:solidFill>
                  <a:schemeClr val="tx1"/>
                </a:solidFill>
                <a:latin typeface="Comic Sans MS" panose="030F0702030302020204" pitchFamily="66" charset="0"/>
              </a:rPr>
              <a:t>Paper 2 revision- Reinventing the Wheel- formal letter and article</a:t>
            </a:r>
          </a:p>
          <a:p>
            <a:pPr algn="ctr"/>
            <a:r>
              <a:rPr lang="en-US" sz="500" dirty="0">
                <a:solidFill>
                  <a:schemeClr val="tx1"/>
                </a:solidFill>
                <a:latin typeface="Comic Sans MS" panose="030F0702030302020204" pitchFamily="66" charset="0"/>
              </a:rPr>
              <a:t>Mock data question level analysis -address misconceptions- bespoke intervention. *</a:t>
            </a:r>
          </a:p>
          <a:p>
            <a:endParaRPr lang="en-GB" sz="800" u="sng" dirty="0">
              <a:solidFill>
                <a:schemeClr val="tx1"/>
              </a:solidFill>
              <a:latin typeface="Century Gothic" panose="020B0502020202020204" pitchFamily="34" charset="0"/>
            </a:endParaRPr>
          </a:p>
        </p:txBody>
      </p:sp>
      <p:sp>
        <p:nvSpPr>
          <p:cNvPr id="72" name="Rectangle 71"/>
          <p:cNvSpPr/>
          <p:nvPr/>
        </p:nvSpPr>
        <p:spPr>
          <a:xfrm>
            <a:off x="4928690" y="8729205"/>
            <a:ext cx="2650458" cy="772675"/>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500" b="1" u="sng" dirty="0">
                <a:solidFill>
                  <a:schemeClr val="tx1"/>
                </a:solidFill>
                <a:latin typeface="Comic Sans MS" panose="030F0702030302020204" pitchFamily="66" charset="0"/>
              </a:rPr>
              <a:t>Literature-</a:t>
            </a:r>
          </a:p>
          <a:p>
            <a:pPr algn="ctr"/>
            <a:endParaRPr lang="en-GB" sz="500" b="1" u="sng" dirty="0">
              <a:solidFill>
                <a:schemeClr val="tx1"/>
              </a:solidFill>
              <a:latin typeface="Comic Sans MS" panose="030F0702030302020204" pitchFamily="66" charset="0"/>
            </a:endParaRPr>
          </a:p>
          <a:p>
            <a:pPr algn="ctr"/>
            <a:r>
              <a:rPr lang="en-US" sz="500" dirty="0">
                <a:solidFill>
                  <a:schemeClr val="tx1"/>
                </a:solidFill>
                <a:latin typeface="Comic Sans MS" panose="030F0702030302020204" pitchFamily="66" charset="0"/>
              </a:rPr>
              <a:t>Revision of Anthology-power- interweaving context and making references to structure and form- Hawk Roosting, Ozymandias, and London.</a:t>
            </a:r>
          </a:p>
          <a:p>
            <a:pPr algn="ctr"/>
            <a:r>
              <a:rPr lang="en-US" sz="500" dirty="0">
                <a:solidFill>
                  <a:schemeClr val="tx1"/>
                </a:solidFill>
                <a:latin typeface="Comic Sans MS" panose="030F0702030302020204" pitchFamily="66" charset="0"/>
              </a:rPr>
              <a:t>Revision of A Christmas Carol- responding to exam questions</a:t>
            </a:r>
          </a:p>
          <a:p>
            <a:pPr algn="ctr"/>
            <a:r>
              <a:rPr lang="en-US" sz="500" dirty="0">
                <a:solidFill>
                  <a:schemeClr val="tx1"/>
                </a:solidFill>
                <a:latin typeface="Comic Sans MS" panose="030F0702030302020204" pitchFamily="66" charset="0"/>
              </a:rPr>
              <a:t>Unseen Poetry- ‘Untitled’ and ‘Heidi with the Blue Hair’</a:t>
            </a:r>
          </a:p>
          <a:p>
            <a:pPr algn="ctr"/>
            <a:r>
              <a:rPr lang="en-US" sz="500" dirty="0">
                <a:solidFill>
                  <a:schemeClr val="tx1"/>
                </a:solidFill>
                <a:latin typeface="Comic Sans MS" panose="030F0702030302020204" pitchFamily="66" charset="0"/>
              </a:rPr>
              <a:t>Full Mock</a:t>
            </a:r>
          </a:p>
        </p:txBody>
      </p:sp>
    </p:spTree>
    <p:extLst>
      <p:ext uri="{BB962C8B-B14F-4D97-AF65-F5344CB8AC3E}">
        <p14:creationId xmlns:p14="http://schemas.microsoft.com/office/powerpoint/2010/main" val="36614856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3436</TotalTime>
  <Words>2717</Words>
  <Application>Microsoft Office PowerPoint</Application>
  <PresentationFormat>A3 Paper (297x420 mm)</PresentationFormat>
  <Paragraphs>283</Paragraphs>
  <Slides>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vt:i4>
      </vt:variant>
    </vt:vector>
  </HeadingPairs>
  <TitlesOfParts>
    <vt:vector size="10" baseType="lpstr">
      <vt:lpstr>游ゴシック</vt:lpstr>
      <vt:lpstr>Arial</vt:lpstr>
      <vt:lpstr>Calibri</vt:lpstr>
      <vt:lpstr>Calibri Light</vt:lpstr>
      <vt:lpstr>Century Gothic</vt:lpstr>
      <vt:lpstr>Comic Sans MS</vt:lpstr>
      <vt:lpstr>Times New Roman</vt:lpstr>
      <vt:lpstr>Verdana</vt:lpstr>
      <vt:lpstr>Office Theme</vt:lpstr>
      <vt:lpstr>PowerPoint Presentation</vt:lpstr>
    </vt:vector>
  </TitlesOfParts>
  <Company>Golborne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SNORWOODC</dc:creator>
  <cp:lastModifiedBy>TLowe</cp:lastModifiedBy>
  <cp:revision>247</cp:revision>
  <cp:lastPrinted>2022-07-14T14:48:12Z</cp:lastPrinted>
  <dcterms:created xsi:type="dcterms:W3CDTF">2019-07-01T10:17:12Z</dcterms:created>
  <dcterms:modified xsi:type="dcterms:W3CDTF">2023-12-07T17:16:43Z</dcterms:modified>
</cp:coreProperties>
</file>