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12801600" cy="9601200" type="A3"/>
  <p:notesSz cx="6797675" cy="98742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FF"/>
    <a:srgbClr val="A66BD3"/>
    <a:srgbClr val="C1C1F5"/>
    <a:srgbClr val="6600FF"/>
    <a:srgbClr val="B686DA"/>
    <a:srgbClr val="AF98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65" d="100"/>
          <a:sy n="65" d="100"/>
        </p:scale>
        <p:origin x="126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30/03/2023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36326381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30/03/2023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3462745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9BE3A73-DE0E-48FF-AA8F-CAFE9DB048FB}" type="datetimeFigureOut">
              <a:rPr lang="en-GB" smtClean="0"/>
              <a:t>30/03/2023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3524290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9BE3A73-DE0E-48FF-AA8F-CAFE9DB048FB}" type="datetimeFigureOut">
              <a:rPr lang="en-GB" smtClean="0"/>
              <a:t>30/03/2023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514707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9BE3A73-DE0E-48FF-AA8F-CAFE9DB048FB}" type="datetimeFigureOut">
              <a:rPr lang="en-GB" smtClean="0"/>
              <a:t>30/03/2023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10965983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9BE3A73-DE0E-48FF-AA8F-CAFE9DB048FB}" type="datetimeFigureOut">
              <a:rPr lang="en-GB" smtClean="0"/>
              <a:t>30/03/2023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733245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BE3A73-DE0E-48FF-AA8F-CAFE9DB048FB}" type="datetimeFigureOut">
              <a:rPr lang="en-GB" smtClean="0"/>
              <a:t>30/03/2023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32966355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89BE3A73-DE0E-48FF-AA8F-CAFE9DB048FB}" type="datetimeFigureOut">
              <a:rPr lang="en-GB" smtClean="0"/>
              <a:t>30/03/2023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752861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89BE3A73-DE0E-48FF-AA8F-CAFE9DB048FB}" type="datetimeFigureOut">
              <a:rPr lang="en-GB" smtClean="0"/>
              <a:t>30/03/2023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1047077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30/03/2023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138537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30/03/2023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992891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89BE3A73-DE0E-48FF-AA8F-CAFE9DB048FB}" type="datetimeFigureOut">
              <a:rPr lang="en-GB" smtClean="0"/>
              <a:t>30/03/2023</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282EAA3B-E51E-4467-A364-87F13A961376}" type="slidenum">
              <a:rPr lang="en-GB" smtClean="0"/>
              <a:t>‹#›</a:t>
            </a:fld>
            <a:endParaRPr lang="en-GB"/>
          </a:p>
        </p:txBody>
      </p:sp>
    </p:spTree>
    <p:extLst>
      <p:ext uri="{BB962C8B-B14F-4D97-AF65-F5344CB8AC3E}">
        <p14:creationId xmlns:p14="http://schemas.microsoft.com/office/powerpoint/2010/main" val="23667282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Chord 19"/>
          <p:cNvSpPr/>
          <p:nvPr/>
        </p:nvSpPr>
        <p:spPr>
          <a:xfrm rot="5400000">
            <a:off x="9722892" y="1329210"/>
            <a:ext cx="369894" cy="1250563"/>
          </a:xfrm>
          <a:prstGeom prst="chord">
            <a:avLst>
              <a:gd name="adj1" fmla="val 10785253"/>
              <a:gd name="adj2" fmla="val 5222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a:latin typeface="Century Gothic" panose="020B0502020202020204" pitchFamily="34" charset="0"/>
            </a:endParaRPr>
          </a:p>
        </p:txBody>
      </p:sp>
      <p:sp>
        <p:nvSpPr>
          <p:cNvPr id="57" name="Chord 56"/>
          <p:cNvSpPr/>
          <p:nvPr/>
        </p:nvSpPr>
        <p:spPr>
          <a:xfrm rot="16200000">
            <a:off x="1979077" y="3254438"/>
            <a:ext cx="369894" cy="1250563"/>
          </a:xfrm>
          <a:prstGeom prst="chord">
            <a:avLst>
              <a:gd name="adj1" fmla="val 10785253"/>
              <a:gd name="adj2" fmla="val 5222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a:latin typeface="Century Gothic" panose="020B0502020202020204" pitchFamily="34" charset="0"/>
            </a:endParaRPr>
          </a:p>
        </p:txBody>
      </p:sp>
      <p:grpSp>
        <p:nvGrpSpPr>
          <p:cNvPr id="58" name="Group 57"/>
          <p:cNvGrpSpPr/>
          <p:nvPr/>
        </p:nvGrpSpPr>
        <p:grpSpPr>
          <a:xfrm rot="10800000">
            <a:off x="52171" y="229971"/>
            <a:ext cx="4538877" cy="6760923"/>
            <a:chOff x="6758808" y="2172588"/>
            <a:chExt cx="4337321" cy="12595967"/>
          </a:xfrm>
          <a:solidFill>
            <a:srgbClr val="7030A0"/>
          </a:solidFill>
        </p:grpSpPr>
        <p:sp>
          <p:nvSpPr>
            <p:cNvPr id="59" name="Block Arc 58"/>
            <p:cNvSpPr/>
            <p:nvPr/>
          </p:nvSpPr>
          <p:spPr>
            <a:xfrm rot="5400000">
              <a:off x="4558754" y="8231180"/>
              <a:ext cx="8737429" cy="4337321"/>
            </a:xfrm>
            <a:prstGeom prst="blockArc">
              <a:avLst>
                <a:gd name="adj1" fmla="val 10775961"/>
                <a:gd name="adj2" fmla="val 2468"/>
                <a:gd name="adj3" fmla="val 49993"/>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200" dirty="0">
                <a:solidFill>
                  <a:schemeClr val="bg1"/>
                </a:solidFill>
                <a:latin typeface="Century Gothic" panose="020B0502020202020204" pitchFamily="34" charset="0"/>
              </a:endParaRPr>
            </a:p>
            <a:p>
              <a:pPr algn="ctr"/>
              <a:endParaRPr lang="en-GB" sz="1200" dirty="0">
                <a:solidFill>
                  <a:schemeClr val="bg1"/>
                </a:solidFill>
                <a:latin typeface="Century Gothic" panose="020B0502020202020204" pitchFamily="34" charset="0"/>
              </a:endParaRPr>
            </a:p>
            <a:p>
              <a:pPr algn="ctr"/>
              <a:endParaRPr lang="en-GB" sz="1200" dirty="0">
                <a:solidFill>
                  <a:schemeClr val="bg1"/>
                </a:solidFill>
                <a:latin typeface="Century Gothic" panose="020B0502020202020204" pitchFamily="34" charset="0"/>
              </a:endParaRPr>
            </a:p>
            <a:p>
              <a:pPr algn="ctr"/>
              <a:endParaRPr lang="en-GB" sz="1200" dirty="0">
                <a:solidFill>
                  <a:schemeClr val="tx1"/>
                </a:solidFill>
                <a:latin typeface="Comic Sans MS" panose="030F0702030302020204" pitchFamily="66" charset="0"/>
              </a:endParaRPr>
            </a:p>
            <a:p>
              <a:pPr algn="ctr"/>
              <a:endParaRPr lang="en-GB" sz="1200" dirty="0">
                <a:solidFill>
                  <a:schemeClr val="tx1"/>
                </a:solidFill>
                <a:latin typeface="Comic Sans MS" panose="030F0702030302020204" pitchFamily="66" charset="0"/>
              </a:endParaRPr>
            </a:p>
            <a:p>
              <a:pPr algn="ctr"/>
              <a:endParaRPr lang="en-GB" sz="1200" dirty="0">
                <a:solidFill>
                  <a:schemeClr val="tx1"/>
                </a:solidFill>
                <a:latin typeface="Comic Sans MS" panose="030F0702030302020204" pitchFamily="66" charset="0"/>
              </a:endParaRPr>
            </a:p>
          </p:txBody>
        </p:sp>
        <p:sp>
          <p:nvSpPr>
            <p:cNvPr id="60" name="Chord 59"/>
            <p:cNvSpPr/>
            <p:nvPr/>
          </p:nvSpPr>
          <p:spPr>
            <a:xfrm rot="5400000">
              <a:off x="9792067" y="1755747"/>
              <a:ext cx="416881" cy="1250563"/>
            </a:xfrm>
            <a:prstGeom prst="chord">
              <a:avLst>
                <a:gd name="adj1" fmla="val 10785253"/>
                <a:gd name="adj2" fmla="val 5222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a:solidFill>
                  <a:schemeClr val="bg1"/>
                </a:solidFill>
                <a:latin typeface="Century Gothic" panose="020B0502020202020204" pitchFamily="34" charset="0"/>
              </a:endParaRPr>
            </a:p>
          </p:txBody>
        </p:sp>
      </p:grpSp>
      <p:sp>
        <p:nvSpPr>
          <p:cNvPr id="75" name="Rectangle 74"/>
          <p:cNvSpPr/>
          <p:nvPr/>
        </p:nvSpPr>
        <p:spPr>
          <a:xfrm>
            <a:off x="2365636" y="1192658"/>
            <a:ext cx="1600163" cy="107344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solidFill>
                  <a:schemeClr val="tx1"/>
                </a:solidFill>
                <a:latin typeface="Century Gothic" panose="020B0502020202020204" pitchFamily="34" charset="0"/>
              </a:rPr>
              <a:t>1.1 </a:t>
            </a:r>
          </a:p>
          <a:p>
            <a:r>
              <a:rPr lang="en-GB" sz="1400" dirty="0">
                <a:solidFill>
                  <a:schemeClr val="tx1"/>
                </a:solidFill>
                <a:latin typeface="Century Gothic" panose="020B0502020202020204" pitchFamily="34" charset="0"/>
              </a:rPr>
              <a:t>Enterprise and Entrepreneurship</a:t>
            </a:r>
          </a:p>
          <a:p>
            <a:endParaRPr lang="en-GB" sz="1400" dirty="0">
              <a:latin typeface="Century Gothic" panose="020B0502020202020204" pitchFamily="34" charset="0"/>
            </a:endParaRPr>
          </a:p>
          <a:p>
            <a:r>
              <a:rPr lang="en-GB" sz="1400" dirty="0">
                <a:latin typeface="Century Gothic" panose="020B0502020202020204" pitchFamily="34" charset="0"/>
              </a:rPr>
              <a:t>	</a:t>
            </a:r>
          </a:p>
        </p:txBody>
      </p:sp>
      <p:sp>
        <p:nvSpPr>
          <p:cNvPr id="78" name="Rectangle 77"/>
          <p:cNvSpPr/>
          <p:nvPr/>
        </p:nvSpPr>
        <p:spPr>
          <a:xfrm rot="16200000">
            <a:off x="7817552" y="4446656"/>
            <a:ext cx="9204879" cy="707886"/>
          </a:xfrm>
          <a:prstGeom prst="rect">
            <a:avLst/>
          </a:prstGeom>
          <a:noFill/>
        </p:spPr>
        <p:txBody>
          <a:bodyPr wrap="square" lIns="91440" tIns="45720" rIns="91440" bIns="45720">
            <a:spAutoFit/>
          </a:bodyPr>
          <a:lstStyle/>
          <a:p>
            <a:pPr algn="ctr"/>
            <a:r>
              <a:rPr lang="en-US" sz="2500" b="1" dirty="0">
                <a:ln w="10160">
                  <a:solidFill>
                    <a:schemeClr val="tx1"/>
                  </a:solidFill>
                  <a:prstDash val="solid"/>
                </a:ln>
                <a:solidFill>
                  <a:srgbClr val="FFFFFF"/>
                </a:solidFill>
                <a:effectLst>
                  <a:outerShdw blurRad="38100" dist="22860" dir="5400000" algn="tl" rotWithShape="0">
                    <a:srgbClr val="000000">
                      <a:alpha val="30000"/>
                    </a:srgbClr>
                  </a:outerShdw>
                </a:effectLst>
              </a:rPr>
              <a:t> </a:t>
            </a:r>
            <a:r>
              <a:rPr lang="en-US" sz="4000" b="1" dirty="0">
                <a:ln w="10160">
                  <a:solidFill>
                    <a:schemeClr val="tx1"/>
                  </a:solidFill>
                  <a:prstDash val="solid"/>
                </a:ln>
                <a:solidFill>
                  <a:srgbClr val="FFFFFF"/>
                </a:solidFill>
                <a:effectLst>
                  <a:outerShdw blurRad="38100" dist="22860" dir="5400000" algn="tl" rotWithShape="0">
                    <a:srgbClr val="000000">
                      <a:alpha val="30000"/>
                    </a:srgbClr>
                  </a:outerShdw>
                </a:effectLst>
              </a:rPr>
              <a:t>GCSE Business</a:t>
            </a:r>
            <a:r>
              <a:rPr lang="en-US" sz="4000" b="1" cap="none" spc="0" dirty="0">
                <a:ln w="10160">
                  <a:solidFill>
                    <a:schemeClr val="tx1"/>
                  </a:solidFill>
                  <a:prstDash val="solid"/>
                </a:ln>
                <a:solidFill>
                  <a:srgbClr val="FFFFFF"/>
                </a:solidFill>
                <a:effectLst>
                  <a:outerShdw blurRad="38100" dist="22860" dir="5400000" algn="tl" rotWithShape="0">
                    <a:srgbClr val="000000">
                      <a:alpha val="30000"/>
                    </a:srgbClr>
                  </a:outerShdw>
                </a:effectLst>
              </a:rPr>
              <a:t>. Curriculum Journey</a:t>
            </a:r>
            <a:endParaRPr lang="en-US" sz="2500" b="1" cap="none" spc="0" dirty="0">
              <a:ln w="10160">
                <a:solidFill>
                  <a:schemeClr val="tx1"/>
                </a:solidFill>
                <a:prstDash val="solid"/>
              </a:ln>
              <a:solidFill>
                <a:srgbClr val="FFFFFF"/>
              </a:solidFill>
              <a:effectLst>
                <a:outerShdw blurRad="38100" dist="22860" dir="5400000" algn="tl" rotWithShape="0">
                  <a:srgbClr val="000000">
                    <a:alpha val="30000"/>
                  </a:srgbClr>
                </a:outerShdw>
              </a:effectLst>
            </a:endParaRPr>
          </a:p>
        </p:txBody>
      </p:sp>
      <p:sp>
        <p:nvSpPr>
          <p:cNvPr id="83" name="Oval 82"/>
          <p:cNvSpPr/>
          <p:nvPr/>
        </p:nvSpPr>
        <p:spPr>
          <a:xfrm>
            <a:off x="-43519" y="1809048"/>
            <a:ext cx="759491" cy="660781"/>
          </a:xfrm>
          <a:prstGeom prst="ellipse">
            <a:avLst/>
          </a:prstGeom>
          <a:ln>
            <a:solidFill>
              <a:schemeClr val="accent6">
                <a:lumMod val="75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1600" b="1" dirty="0">
                <a:solidFill>
                  <a:schemeClr val="accent6">
                    <a:lumMod val="75000"/>
                  </a:schemeClr>
                </a:solidFill>
                <a:latin typeface="Century Gothic" panose="020B0502020202020204" pitchFamily="34" charset="0"/>
              </a:rPr>
              <a:t>Y10</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39756" y="100738"/>
            <a:ext cx="1435329" cy="507957"/>
          </a:xfrm>
          <a:prstGeom prst="rect">
            <a:avLst/>
          </a:prstGeom>
        </p:spPr>
      </p:pic>
      <p:grpSp>
        <p:nvGrpSpPr>
          <p:cNvPr id="51" name="Group 50"/>
          <p:cNvGrpSpPr/>
          <p:nvPr/>
        </p:nvGrpSpPr>
        <p:grpSpPr>
          <a:xfrm>
            <a:off x="210842" y="229973"/>
            <a:ext cx="739262" cy="816384"/>
            <a:chOff x="248592" y="1953571"/>
            <a:chExt cx="739262" cy="816384"/>
          </a:xfrm>
        </p:grpSpPr>
        <p:sp>
          <p:nvSpPr>
            <p:cNvPr id="52" name="Oval 51"/>
            <p:cNvSpPr/>
            <p:nvPr/>
          </p:nvSpPr>
          <p:spPr>
            <a:xfrm>
              <a:off x="248592" y="1953571"/>
              <a:ext cx="739262" cy="816384"/>
            </a:xfrm>
            <a:prstGeom prst="ellipse">
              <a:avLst/>
            </a:prstGeom>
            <a:solidFill>
              <a:schemeClr val="accent1">
                <a:lumMod val="20000"/>
                <a:lumOff val="8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p:cNvSpPr/>
            <p:nvPr/>
          </p:nvSpPr>
          <p:spPr>
            <a:xfrm>
              <a:off x="248592" y="2132948"/>
              <a:ext cx="726185" cy="400110"/>
            </a:xfrm>
            <a:prstGeom prst="rect">
              <a:avLst/>
            </a:prstGeom>
            <a:noFill/>
          </p:spPr>
          <p:txBody>
            <a:bodyPr wrap="square" lIns="91440" tIns="45720" rIns="91440" bIns="45720">
              <a:spAutoFit/>
            </a:bodyPr>
            <a:lstStyle/>
            <a:p>
              <a:pPr algn="ctr"/>
              <a:r>
                <a:rPr lang="en-US"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KS4</a:t>
              </a:r>
            </a:p>
          </p:txBody>
        </p:sp>
      </p:grpSp>
      <p:sp>
        <p:nvSpPr>
          <p:cNvPr id="10" name="TextBox 9">
            <a:extLst>
              <a:ext uri="{FF2B5EF4-FFF2-40B4-BE49-F238E27FC236}">
                <a16:creationId xmlns:a16="http://schemas.microsoft.com/office/drawing/2014/main" id="{7EBD953F-BDFB-4CE9-BBD0-6156C87C9871}"/>
              </a:ext>
            </a:extLst>
          </p:cNvPr>
          <p:cNvSpPr txBox="1"/>
          <p:nvPr/>
        </p:nvSpPr>
        <p:spPr>
          <a:xfrm>
            <a:off x="13292974" y="3951128"/>
            <a:ext cx="2041250" cy="1540028"/>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defRPr lang="en-US"/>
            </a:defPPr>
            <a:lvl1pPr>
              <a:defRPr sz="1400">
                <a:solidFill>
                  <a:schemeClr val="lt1"/>
                </a:solidFill>
                <a:latin typeface="Century Gothic" panose="020B0502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dirty="0"/>
              <a:t>Key stage 5:- A-Level Business</a:t>
            </a:r>
          </a:p>
          <a:p>
            <a:r>
              <a:rPr lang="en-GB" dirty="0"/>
              <a:t>Level 3 Apprenticeships(Digital Marketing, Business Administrator etc.)</a:t>
            </a:r>
          </a:p>
        </p:txBody>
      </p:sp>
      <p:sp>
        <p:nvSpPr>
          <p:cNvPr id="3" name="Rectangle 2">
            <a:extLst>
              <a:ext uri="{FF2B5EF4-FFF2-40B4-BE49-F238E27FC236}">
                <a16:creationId xmlns:a16="http://schemas.microsoft.com/office/drawing/2014/main" id="{8A76B9CA-D2B2-4686-B15E-F9104F507575}"/>
              </a:ext>
            </a:extLst>
          </p:cNvPr>
          <p:cNvSpPr/>
          <p:nvPr/>
        </p:nvSpPr>
        <p:spPr>
          <a:xfrm rot="16200000">
            <a:off x="-704829" y="1829641"/>
            <a:ext cx="4426017" cy="1754326"/>
          </a:xfrm>
          <a:prstGeom prst="rect">
            <a:avLst/>
          </a:prstGeom>
        </p:spPr>
        <p:txBody>
          <a:bodyPr wrap="square">
            <a:spAutoFit/>
          </a:bodyPr>
          <a:lstStyle/>
          <a:p>
            <a:pPr algn="ctr"/>
            <a:r>
              <a:rPr lang="en-GB" sz="1200" dirty="0">
                <a:latin typeface="Comic Sans MS" panose="030F0702030302020204" pitchFamily="66" charset="0"/>
              </a:rPr>
              <a:t>In Year 10 students will complete Theme 1. Students will be introduced to local and national business contexts and will develop an understanding of how these contexts impact business behaviour and decisions. Students develop an understanding of the interdependent nature of business activity through interactions between business operations, finance, marketing and human resources, as well as the relationship between the business and the environment in which it operates.</a:t>
            </a:r>
          </a:p>
        </p:txBody>
      </p:sp>
      <p:sp>
        <p:nvSpPr>
          <p:cNvPr id="4" name="TextBox 3">
            <a:extLst>
              <a:ext uri="{FF2B5EF4-FFF2-40B4-BE49-F238E27FC236}">
                <a16:creationId xmlns:a16="http://schemas.microsoft.com/office/drawing/2014/main" id="{D8C3AA62-992D-4706-B0C0-DECB31EECD92}"/>
              </a:ext>
            </a:extLst>
          </p:cNvPr>
          <p:cNvSpPr txBox="1"/>
          <p:nvPr/>
        </p:nvSpPr>
        <p:spPr>
          <a:xfrm>
            <a:off x="2359834" y="727457"/>
            <a:ext cx="1605965" cy="369332"/>
          </a:xfrm>
          <a:prstGeom prst="rect">
            <a:avLst/>
          </a:prstGeom>
          <a:solidFill>
            <a:schemeClr val="accent2">
              <a:lumMod val="60000"/>
              <a:lumOff val="40000"/>
            </a:schemeClr>
          </a:solidFill>
        </p:spPr>
        <p:txBody>
          <a:bodyPr wrap="square" rtlCol="0">
            <a:spAutoFit/>
          </a:bodyPr>
          <a:lstStyle/>
          <a:p>
            <a:pPr algn="ctr"/>
            <a:r>
              <a:rPr lang="en-GB" b="1" dirty="0">
                <a:latin typeface="Comic Sans MS" panose="030F0702030302020204" pitchFamily="66" charset="0"/>
              </a:rPr>
              <a:t>Half Term 1</a:t>
            </a:r>
          </a:p>
        </p:txBody>
      </p:sp>
      <p:sp>
        <p:nvSpPr>
          <p:cNvPr id="25" name="TextBox 24">
            <a:extLst>
              <a:ext uri="{FF2B5EF4-FFF2-40B4-BE49-F238E27FC236}">
                <a16:creationId xmlns:a16="http://schemas.microsoft.com/office/drawing/2014/main" id="{51893280-4D2E-4184-881A-FB7D5E2FAAEA}"/>
              </a:ext>
            </a:extLst>
          </p:cNvPr>
          <p:cNvSpPr txBox="1"/>
          <p:nvPr/>
        </p:nvSpPr>
        <p:spPr>
          <a:xfrm>
            <a:off x="4019080" y="711783"/>
            <a:ext cx="1605965" cy="369332"/>
          </a:xfrm>
          <a:prstGeom prst="rect">
            <a:avLst/>
          </a:prstGeom>
          <a:solidFill>
            <a:schemeClr val="accent2">
              <a:lumMod val="60000"/>
              <a:lumOff val="40000"/>
            </a:schemeClr>
          </a:solidFill>
        </p:spPr>
        <p:txBody>
          <a:bodyPr wrap="square" rtlCol="0">
            <a:spAutoFit/>
          </a:bodyPr>
          <a:lstStyle/>
          <a:p>
            <a:pPr algn="ctr"/>
            <a:r>
              <a:rPr lang="en-GB" b="1" dirty="0">
                <a:latin typeface="Comic Sans MS" panose="030F0702030302020204" pitchFamily="66" charset="0"/>
              </a:rPr>
              <a:t>Half Term 2</a:t>
            </a:r>
          </a:p>
        </p:txBody>
      </p:sp>
      <p:sp>
        <p:nvSpPr>
          <p:cNvPr id="26" name="TextBox 25">
            <a:extLst>
              <a:ext uri="{FF2B5EF4-FFF2-40B4-BE49-F238E27FC236}">
                <a16:creationId xmlns:a16="http://schemas.microsoft.com/office/drawing/2014/main" id="{A78F0396-B730-473D-B360-1FE6CA0DDEE5}"/>
              </a:ext>
            </a:extLst>
          </p:cNvPr>
          <p:cNvSpPr txBox="1"/>
          <p:nvPr/>
        </p:nvSpPr>
        <p:spPr>
          <a:xfrm>
            <a:off x="5701291" y="711783"/>
            <a:ext cx="1605965" cy="369332"/>
          </a:xfrm>
          <a:prstGeom prst="rect">
            <a:avLst/>
          </a:prstGeom>
          <a:solidFill>
            <a:schemeClr val="accent2">
              <a:lumMod val="60000"/>
              <a:lumOff val="40000"/>
            </a:schemeClr>
          </a:solidFill>
        </p:spPr>
        <p:txBody>
          <a:bodyPr wrap="square" rtlCol="0">
            <a:spAutoFit/>
          </a:bodyPr>
          <a:lstStyle/>
          <a:p>
            <a:pPr algn="ctr"/>
            <a:r>
              <a:rPr lang="en-GB" b="1" dirty="0">
                <a:latin typeface="Comic Sans MS" panose="030F0702030302020204" pitchFamily="66" charset="0"/>
              </a:rPr>
              <a:t>Half Term 3</a:t>
            </a:r>
          </a:p>
        </p:txBody>
      </p:sp>
      <p:sp>
        <p:nvSpPr>
          <p:cNvPr id="27" name="TextBox 26">
            <a:extLst>
              <a:ext uri="{FF2B5EF4-FFF2-40B4-BE49-F238E27FC236}">
                <a16:creationId xmlns:a16="http://schemas.microsoft.com/office/drawing/2014/main" id="{7EDBBB4D-0915-415B-841B-8679928876BF}"/>
              </a:ext>
            </a:extLst>
          </p:cNvPr>
          <p:cNvSpPr txBox="1"/>
          <p:nvPr/>
        </p:nvSpPr>
        <p:spPr>
          <a:xfrm>
            <a:off x="7353690" y="711783"/>
            <a:ext cx="1605965" cy="369332"/>
          </a:xfrm>
          <a:prstGeom prst="rect">
            <a:avLst/>
          </a:prstGeom>
          <a:solidFill>
            <a:schemeClr val="accent2">
              <a:lumMod val="60000"/>
              <a:lumOff val="40000"/>
            </a:schemeClr>
          </a:solidFill>
        </p:spPr>
        <p:txBody>
          <a:bodyPr wrap="square" rtlCol="0">
            <a:spAutoFit/>
          </a:bodyPr>
          <a:lstStyle/>
          <a:p>
            <a:pPr algn="ctr"/>
            <a:r>
              <a:rPr lang="en-GB" b="1" dirty="0">
                <a:latin typeface="Comic Sans MS" panose="030F0702030302020204" pitchFamily="66" charset="0"/>
              </a:rPr>
              <a:t>Half Term 4</a:t>
            </a:r>
          </a:p>
        </p:txBody>
      </p:sp>
      <p:sp>
        <p:nvSpPr>
          <p:cNvPr id="28" name="TextBox 27">
            <a:extLst>
              <a:ext uri="{FF2B5EF4-FFF2-40B4-BE49-F238E27FC236}">
                <a16:creationId xmlns:a16="http://schemas.microsoft.com/office/drawing/2014/main" id="{744FB8F3-1F6D-4F6E-AEDE-E927A47A3EE0}"/>
              </a:ext>
            </a:extLst>
          </p:cNvPr>
          <p:cNvSpPr txBox="1"/>
          <p:nvPr/>
        </p:nvSpPr>
        <p:spPr>
          <a:xfrm>
            <a:off x="9052662" y="711783"/>
            <a:ext cx="1605965" cy="369332"/>
          </a:xfrm>
          <a:prstGeom prst="rect">
            <a:avLst/>
          </a:prstGeom>
          <a:solidFill>
            <a:schemeClr val="accent2">
              <a:lumMod val="60000"/>
              <a:lumOff val="40000"/>
            </a:schemeClr>
          </a:solidFill>
        </p:spPr>
        <p:txBody>
          <a:bodyPr wrap="square" rtlCol="0">
            <a:spAutoFit/>
          </a:bodyPr>
          <a:lstStyle/>
          <a:p>
            <a:pPr algn="ctr"/>
            <a:r>
              <a:rPr lang="en-GB" b="1" dirty="0">
                <a:latin typeface="Comic Sans MS" panose="030F0702030302020204" pitchFamily="66" charset="0"/>
              </a:rPr>
              <a:t>Half Term 5</a:t>
            </a:r>
          </a:p>
        </p:txBody>
      </p:sp>
      <p:sp>
        <p:nvSpPr>
          <p:cNvPr id="29" name="TextBox 28">
            <a:extLst>
              <a:ext uri="{FF2B5EF4-FFF2-40B4-BE49-F238E27FC236}">
                <a16:creationId xmlns:a16="http://schemas.microsoft.com/office/drawing/2014/main" id="{6CD39711-CC76-4564-B053-06D5FEB49031}"/>
              </a:ext>
            </a:extLst>
          </p:cNvPr>
          <p:cNvSpPr txBox="1"/>
          <p:nvPr/>
        </p:nvSpPr>
        <p:spPr>
          <a:xfrm>
            <a:off x="10718532" y="711783"/>
            <a:ext cx="1605965" cy="369332"/>
          </a:xfrm>
          <a:prstGeom prst="rect">
            <a:avLst/>
          </a:prstGeom>
          <a:solidFill>
            <a:schemeClr val="accent2">
              <a:lumMod val="60000"/>
              <a:lumOff val="40000"/>
            </a:schemeClr>
          </a:solidFill>
        </p:spPr>
        <p:txBody>
          <a:bodyPr wrap="square" rtlCol="0">
            <a:spAutoFit/>
          </a:bodyPr>
          <a:lstStyle/>
          <a:p>
            <a:pPr algn="ctr"/>
            <a:r>
              <a:rPr lang="en-GB" b="1" dirty="0">
                <a:latin typeface="Comic Sans MS" panose="030F0702030302020204" pitchFamily="66" charset="0"/>
              </a:rPr>
              <a:t>Half Term 6</a:t>
            </a:r>
          </a:p>
        </p:txBody>
      </p:sp>
      <p:sp>
        <p:nvSpPr>
          <p:cNvPr id="30" name="Rectangle 29">
            <a:extLst>
              <a:ext uri="{FF2B5EF4-FFF2-40B4-BE49-F238E27FC236}">
                <a16:creationId xmlns:a16="http://schemas.microsoft.com/office/drawing/2014/main" id="{6D599D9A-945A-47E0-91D1-A61A1E6F676A}"/>
              </a:ext>
            </a:extLst>
          </p:cNvPr>
          <p:cNvSpPr/>
          <p:nvPr/>
        </p:nvSpPr>
        <p:spPr>
          <a:xfrm>
            <a:off x="4003922" y="1192658"/>
            <a:ext cx="1600163" cy="107344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solidFill>
                  <a:schemeClr val="tx1"/>
                </a:solidFill>
                <a:latin typeface="Century Gothic" panose="020B0502020202020204" pitchFamily="34" charset="0"/>
              </a:rPr>
              <a:t>1.2 Spotting a business opportunity</a:t>
            </a:r>
          </a:p>
          <a:p>
            <a:endParaRPr lang="en-GB" sz="1400" dirty="0">
              <a:latin typeface="Century Gothic" panose="020B0502020202020204" pitchFamily="34" charset="0"/>
            </a:endParaRPr>
          </a:p>
          <a:p>
            <a:r>
              <a:rPr lang="en-GB" sz="1400" dirty="0">
                <a:latin typeface="Century Gothic" panose="020B0502020202020204" pitchFamily="34" charset="0"/>
              </a:rPr>
              <a:t>	</a:t>
            </a:r>
          </a:p>
        </p:txBody>
      </p:sp>
      <p:sp>
        <p:nvSpPr>
          <p:cNvPr id="31" name="Rectangle 30">
            <a:extLst>
              <a:ext uri="{FF2B5EF4-FFF2-40B4-BE49-F238E27FC236}">
                <a16:creationId xmlns:a16="http://schemas.microsoft.com/office/drawing/2014/main" id="{3ED3FBD6-73AF-40CA-BBA9-C56EDEEAF297}"/>
              </a:ext>
            </a:extLst>
          </p:cNvPr>
          <p:cNvSpPr/>
          <p:nvPr/>
        </p:nvSpPr>
        <p:spPr>
          <a:xfrm>
            <a:off x="5711248" y="1194012"/>
            <a:ext cx="1600163" cy="107344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solidFill>
                  <a:schemeClr val="tx1"/>
                </a:solidFill>
                <a:latin typeface="Century Gothic" panose="020B0502020202020204" pitchFamily="34" charset="0"/>
              </a:rPr>
              <a:t>1.3 Putting a business idea into practice.</a:t>
            </a:r>
          </a:p>
          <a:p>
            <a:endParaRPr lang="en-GB" sz="1400" dirty="0">
              <a:latin typeface="Century Gothic" panose="020B0502020202020204" pitchFamily="34" charset="0"/>
            </a:endParaRPr>
          </a:p>
          <a:p>
            <a:r>
              <a:rPr lang="en-GB" sz="1400" dirty="0">
                <a:latin typeface="Century Gothic" panose="020B0502020202020204" pitchFamily="34" charset="0"/>
              </a:rPr>
              <a:t>	</a:t>
            </a:r>
          </a:p>
        </p:txBody>
      </p:sp>
      <p:sp>
        <p:nvSpPr>
          <p:cNvPr id="32" name="Rectangle 31">
            <a:extLst>
              <a:ext uri="{FF2B5EF4-FFF2-40B4-BE49-F238E27FC236}">
                <a16:creationId xmlns:a16="http://schemas.microsoft.com/office/drawing/2014/main" id="{69ED9FB3-9D52-49C4-B8D5-CCFEE165425C}"/>
              </a:ext>
            </a:extLst>
          </p:cNvPr>
          <p:cNvSpPr/>
          <p:nvPr/>
        </p:nvSpPr>
        <p:spPr>
          <a:xfrm>
            <a:off x="7376655" y="1192658"/>
            <a:ext cx="1600163" cy="107344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solidFill>
                  <a:schemeClr val="tx1"/>
                </a:solidFill>
                <a:latin typeface="Century Gothic" panose="020B0502020202020204" pitchFamily="34" charset="0"/>
              </a:rPr>
              <a:t>1.4 Making the business effective</a:t>
            </a:r>
          </a:p>
          <a:p>
            <a:endParaRPr lang="en-GB" sz="1400" dirty="0">
              <a:latin typeface="Century Gothic" panose="020B0502020202020204" pitchFamily="34" charset="0"/>
            </a:endParaRPr>
          </a:p>
          <a:p>
            <a:r>
              <a:rPr lang="en-GB" sz="1400" dirty="0">
                <a:latin typeface="Century Gothic" panose="020B0502020202020204" pitchFamily="34" charset="0"/>
              </a:rPr>
              <a:t>	</a:t>
            </a:r>
          </a:p>
        </p:txBody>
      </p:sp>
      <p:sp>
        <p:nvSpPr>
          <p:cNvPr id="33" name="Rectangle 32">
            <a:extLst>
              <a:ext uri="{FF2B5EF4-FFF2-40B4-BE49-F238E27FC236}">
                <a16:creationId xmlns:a16="http://schemas.microsoft.com/office/drawing/2014/main" id="{BAECA5A1-BDAD-49C4-9890-6AB629DB9363}"/>
              </a:ext>
            </a:extLst>
          </p:cNvPr>
          <p:cNvSpPr/>
          <p:nvPr/>
        </p:nvSpPr>
        <p:spPr>
          <a:xfrm>
            <a:off x="9083981" y="1173552"/>
            <a:ext cx="1600163" cy="107344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solidFill>
                  <a:schemeClr val="tx1"/>
                </a:solidFill>
                <a:latin typeface="Century Gothic" panose="020B0502020202020204" pitchFamily="34" charset="0"/>
              </a:rPr>
              <a:t>1.5 External Influences in Business</a:t>
            </a:r>
          </a:p>
          <a:p>
            <a:endParaRPr lang="en-GB" sz="1400" dirty="0">
              <a:latin typeface="Century Gothic" panose="020B0502020202020204" pitchFamily="34" charset="0"/>
            </a:endParaRPr>
          </a:p>
          <a:p>
            <a:r>
              <a:rPr lang="en-GB" sz="1400" dirty="0">
                <a:latin typeface="Century Gothic" panose="020B0502020202020204" pitchFamily="34" charset="0"/>
              </a:rPr>
              <a:t>	</a:t>
            </a:r>
          </a:p>
        </p:txBody>
      </p:sp>
      <p:sp>
        <p:nvSpPr>
          <p:cNvPr id="34" name="Rectangle 33">
            <a:extLst>
              <a:ext uri="{FF2B5EF4-FFF2-40B4-BE49-F238E27FC236}">
                <a16:creationId xmlns:a16="http://schemas.microsoft.com/office/drawing/2014/main" id="{7B958D83-7BD1-4064-8308-73EE3A4BCEAA}"/>
              </a:ext>
            </a:extLst>
          </p:cNvPr>
          <p:cNvSpPr/>
          <p:nvPr/>
        </p:nvSpPr>
        <p:spPr>
          <a:xfrm>
            <a:off x="10738234" y="1173552"/>
            <a:ext cx="1600163" cy="107344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solidFill>
                  <a:schemeClr val="tx1"/>
                </a:solidFill>
                <a:latin typeface="Century Gothic" panose="020B0502020202020204" pitchFamily="34" charset="0"/>
              </a:rPr>
              <a:t>THEME 1 REVISION</a:t>
            </a:r>
          </a:p>
          <a:p>
            <a:r>
              <a:rPr lang="en-GB" sz="1400" dirty="0">
                <a:solidFill>
                  <a:schemeClr val="tx1"/>
                </a:solidFill>
                <a:latin typeface="Century Gothic" panose="020B0502020202020204" pitchFamily="34" charset="0"/>
              </a:rPr>
              <a:t>Exam practice</a:t>
            </a:r>
          </a:p>
          <a:p>
            <a:r>
              <a:rPr lang="en-GB" sz="1400" dirty="0">
                <a:solidFill>
                  <a:schemeClr val="tx1"/>
                </a:solidFill>
                <a:latin typeface="Century Gothic" panose="020B0502020202020204" pitchFamily="34" charset="0"/>
              </a:rPr>
              <a:t>Mock paper.</a:t>
            </a:r>
          </a:p>
          <a:p>
            <a:endParaRPr lang="en-GB" sz="1400" dirty="0">
              <a:latin typeface="Century Gothic" panose="020B0502020202020204" pitchFamily="34" charset="0"/>
            </a:endParaRPr>
          </a:p>
          <a:p>
            <a:r>
              <a:rPr lang="en-GB" sz="1400" dirty="0">
                <a:latin typeface="Century Gothic" panose="020B0502020202020204" pitchFamily="34" charset="0"/>
              </a:rPr>
              <a:t>	</a:t>
            </a:r>
          </a:p>
        </p:txBody>
      </p:sp>
      <p:sp>
        <p:nvSpPr>
          <p:cNvPr id="84" name="Oval 83"/>
          <p:cNvSpPr/>
          <p:nvPr/>
        </p:nvSpPr>
        <p:spPr>
          <a:xfrm>
            <a:off x="11631799" y="3543626"/>
            <a:ext cx="699107" cy="706444"/>
          </a:xfrm>
          <a:prstGeom prst="ellipse">
            <a:avLst/>
          </a:prstGeom>
          <a:ln>
            <a:solidFill>
              <a:schemeClr val="accent6">
                <a:lumMod val="75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1400" b="1" dirty="0">
                <a:solidFill>
                  <a:schemeClr val="accent6">
                    <a:lumMod val="75000"/>
                  </a:schemeClr>
                </a:solidFill>
                <a:latin typeface="Century Gothic" panose="020B0502020202020204" pitchFamily="34" charset="0"/>
              </a:rPr>
              <a:t>Y11</a:t>
            </a:r>
          </a:p>
        </p:txBody>
      </p:sp>
      <p:sp>
        <p:nvSpPr>
          <p:cNvPr id="5" name="TextBox 4">
            <a:extLst>
              <a:ext uri="{FF2B5EF4-FFF2-40B4-BE49-F238E27FC236}">
                <a16:creationId xmlns:a16="http://schemas.microsoft.com/office/drawing/2014/main" id="{44EF9A3A-C773-42B2-B4C2-75168C5EC5A0}"/>
              </a:ext>
            </a:extLst>
          </p:cNvPr>
          <p:cNvSpPr txBox="1"/>
          <p:nvPr/>
        </p:nvSpPr>
        <p:spPr>
          <a:xfrm>
            <a:off x="2359834" y="2346413"/>
            <a:ext cx="1570357" cy="1169551"/>
          </a:xfrm>
          <a:prstGeom prst="rect">
            <a:avLst/>
          </a:prstGeom>
          <a:solidFill>
            <a:schemeClr val="accent2">
              <a:lumMod val="60000"/>
              <a:lumOff val="40000"/>
            </a:schemeClr>
          </a:solidFill>
        </p:spPr>
        <p:txBody>
          <a:bodyPr wrap="square" rtlCol="0">
            <a:spAutoFit/>
          </a:bodyPr>
          <a:lstStyle/>
          <a:p>
            <a:pPr algn="ctr"/>
            <a:r>
              <a:rPr lang="en-GB" sz="1400" dirty="0">
                <a:latin typeface="Comic Sans MS" panose="030F0702030302020204" pitchFamily="66" charset="0"/>
              </a:rPr>
              <a:t>End of topic test.</a:t>
            </a:r>
          </a:p>
          <a:p>
            <a:pPr algn="ctr"/>
            <a:r>
              <a:rPr lang="en-GB" sz="1400" dirty="0">
                <a:latin typeface="Comic Sans MS" panose="030F0702030302020204" pitchFamily="66" charset="0"/>
              </a:rPr>
              <a:t>Students develop exam technique</a:t>
            </a:r>
          </a:p>
        </p:txBody>
      </p:sp>
      <p:sp>
        <p:nvSpPr>
          <p:cNvPr id="36" name="TextBox 35">
            <a:extLst>
              <a:ext uri="{FF2B5EF4-FFF2-40B4-BE49-F238E27FC236}">
                <a16:creationId xmlns:a16="http://schemas.microsoft.com/office/drawing/2014/main" id="{B20E9CBF-0F3D-444C-AEA2-77C72E04F582}"/>
              </a:ext>
            </a:extLst>
          </p:cNvPr>
          <p:cNvSpPr txBox="1"/>
          <p:nvPr/>
        </p:nvSpPr>
        <p:spPr>
          <a:xfrm>
            <a:off x="4018824" y="2346413"/>
            <a:ext cx="1570357" cy="1169551"/>
          </a:xfrm>
          <a:prstGeom prst="rect">
            <a:avLst/>
          </a:prstGeom>
          <a:solidFill>
            <a:schemeClr val="accent2">
              <a:lumMod val="60000"/>
              <a:lumOff val="40000"/>
            </a:schemeClr>
          </a:solidFill>
        </p:spPr>
        <p:txBody>
          <a:bodyPr wrap="square" rtlCol="0">
            <a:spAutoFit/>
          </a:bodyPr>
          <a:lstStyle/>
          <a:p>
            <a:pPr algn="ctr"/>
            <a:r>
              <a:rPr lang="en-GB" sz="1400" dirty="0">
                <a:latin typeface="Comic Sans MS" panose="030F0702030302020204" pitchFamily="66" charset="0"/>
              </a:rPr>
              <a:t>End of topic test.</a:t>
            </a:r>
          </a:p>
          <a:p>
            <a:pPr algn="ctr"/>
            <a:r>
              <a:rPr lang="en-GB" sz="1400" dirty="0">
                <a:latin typeface="Comic Sans MS" panose="030F0702030302020204" pitchFamily="66" charset="0"/>
              </a:rPr>
              <a:t>Students develop exam technique</a:t>
            </a:r>
          </a:p>
        </p:txBody>
      </p:sp>
      <p:sp>
        <p:nvSpPr>
          <p:cNvPr id="37" name="TextBox 36">
            <a:extLst>
              <a:ext uri="{FF2B5EF4-FFF2-40B4-BE49-F238E27FC236}">
                <a16:creationId xmlns:a16="http://schemas.microsoft.com/office/drawing/2014/main" id="{4964F1AF-65FC-4837-B72E-327C30A876D3}"/>
              </a:ext>
            </a:extLst>
          </p:cNvPr>
          <p:cNvSpPr txBox="1"/>
          <p:nvPr/>
        </p:nvSpPr>
        <p:spPr>
          <a:xfrm>
            <a:off x="5711248" y="2346412"/>
            <a:ext cx="1570357" cy="1169551"/>
          </a:xfrm>
          <a:prstGeom prst="rect">
            <a:avLst/>
          </a:prstGeom>
          <a:solidFill>
            <a:schemeClr val="accent2">
              <a:lumMod val="60000"/>
              <a:lumOff val="40000"/>
            </a:schemeClr>
          </a:solidFill>
        </p:spPr>
        <p:txBody>
          <a:bodyPr wrap="square" rtlCol="0">
            <a:spAutoFit/>
          </a:bodyPr>
          <a:lstStyle/>
          <a:p>
            <a:pPr algn="ctr"/>
            <a:r>
              <a:rPr lang="en-GB" sz="1400" dirty="0">
                <a:latin typeface="Comic Sans MS" panose="030F0702030302020204" pitchFamily="66" charset="0"/>
              </a:rPr>
              <a:t>End of topic test.</a:t>
            </a:r>
          </a:p>
          <a:p>
            <a:pPr algn="ctr"/>
            <a:r>
              <a:rPr lang="en-GB" sz="1400" dirty="0">
                <a:latin typeface="Comic Sans MS" panose="030F0702030302020204" pitchFamily="66" charset="0"/>
              </a:rPr>
              <a:t>Students develop exam technique</a:t>
            </a:r>
          </a:p>
        </p:txBody>
      </p:sp>
      <p:sp>
        <p:nvSpPr>
          <p:cNvPr id="38" name="TextBox 37">
            <a:extLst>
              <a:ext uri="{FF2B5EF4-FFF2-40B4-BE49-F238E27FC236}">
                <a16:creationId xmlns:a16="http://schemas.microsoft.com/office/drawing/2014/main" id="{CE0D5096-08F5-44FE-85C1-DCDE5475820E}"/>
              </a:ext>
            </a:extLst>
          </p:cNvPr>
          <p:cNvSpPr txBox="1"/>
          <p:nvPr/>
        </p:nvSpPr>
        <p:spPr>
          <a:xfrm>
            <a:off x="7353690" y="2346412"/>
            <a:ext cx="1570357" cy="1169551"/>
          </a:xfrm>
          <a:prstGeom prst="rect">
            <a:avLst/>
          </a:prstGeom>
          <a:solidFill>
            <a:schemeClr val="accent2">
              <a:lumMod val="60000"/>
              <a:lumOff val="40000"/>
            </a:schemeClr>
          </a:solidFill>
        </p:spPr>
        <p:txBody>
          <a:bodyPr wrap="square" rtlCol="0">
            <a:spAutoFit/>
          </a:bodyPr>
          <a:lstStyle/>
          <a:p>
            <a:pPr algn="ctr"/>
            <a:r>
              <a:rPr lang="en-GB" sz="1400" dirty="0">
                <a:latin typeface="Comic Sans MS" panose="030F0702030302020204" pitchFamily="66" charset="0"/>
              </a:rPr>
              <a:t>End of topic test.</a:t>
            </a:r>
          </a:p>
          <a:p>
            <a:pPr algn="ctr"/>
            <a:r>
              <a:rPr lang="en-GB" sz="1400" dirty="0">
                <a:latin typeface="Comic Sans MS" panose="030F0702030302020204" pitchFamily="66" charset="0"/>
              </a:rPr>
              <a:t>Students develop exam technique</a:t>
            </a:r>
          </a:p>
        </p:txBody>
      </p:sp>
      <p:sp>
        <p:nvSpPr>
          <p:cNvPr id="39" name="TextBox 38">
            <a:extLst>
              <a:ext uri="{FF2B5EF4-FFF2-40B4-BE49-F238E27FC236}">
                <a16:creationId xmlns:a16="http://schemas.microsoft.com/office/drawing/2014/main" id="{AADF1875-EB45-4AD5-A034-A659BAB164F3}"/>
              </a:ext>
            </a:extLst>
          </p:cNvPr>
          <p:cNvSpPr txBox="1"/>
          <p:nvPr/>
        </p:nvSpPr>
        <p:spPr>
          <a:xfrm>
            <a:off x="9070465" y="2324149"/>
            <a:ext cx="1570357" cy="1169551"/>
          </a:xfrm>
          <a:prstGeom prst="rect">
            <a:avLst/>
          </a:prstGeom>
          <a:solidFill>
            <a:schemeClr val="accent2">
              <a:lumMod val="60000"/>
              <a:lumOff val="40000"/>
            </a:schemeClr>
          </a:solidFill>
        </p:spPr>
        <p:txBody>
          <a:bodyPr wrap="square" rtlCol="0">
            <a:spAutoFit/>
          </a:bodyPr>
          <a:lstStyle/>
          <a:p>
            <a:pPr algn="ctr"/>
            <a:r>
              <a:rPr lang="en-GB" sz="1400" dirty="0">
                <a:latin typeface="Comic Sans MS" panose="030F0702030302020204" pitchFamily="66" charset="0"/>
              </a:rPr>
              <a:t>End of topic test.</a:t>
            </a:r>
          </a:p>
          <a:p>
            <a:pPr algn="ctr"/>
            <a:r>
              <a:rPr lang="en-GB" sz="1400" dirty="0">
                <a:latin typeface="Comic Sans MS" panose="030F0702030302020204" pitchFamily="66" charset="0"/>
              </a:rPr>
              <a:t>Students develop exam technique</a:t>
            </a:r>
          </a:p>
        </p:txBody>
      </p:sp>
      <p:sp>
        <p:nvSpPr>
          <p:cNvPr id="40" name="TextBox 39">
            <a:extLst>
              <a:ext uri="{FF2B5EF4-FFF2-40B4-BE49-F238E27FC236}">
                <a16:creationId xmlns:a16="http://schemas.microsoft.com/office/drawing/2014/main" id="{752781B7-4065-4E08-B507-89C175D855DD}"/>
              </a:ext>
            </a:extLst>
          </p:cNvPr>
          <p:cNvSpPr txBox="1"/>
          <p:nvPr/>
        </p:nvSpPr>
        <p:spPr>
          <a:xfrm>
            <a:off x="10743762" y="2319629"/>
            <a:ext cx="1570357" cy="1169551"/>
          </a:xfrm>
          <a:prstGeom prst="rect">
            <a:avLst/>
          </a:prstGeom>
          <a:solidFill>
            <a:schemeClr val="accent2">
              <a:lumMod val="60000"/>
              <a:lumOff val="40000"/>
            </a:schemeClr>
          </a:solidFill>
        </p:spPr>
        <p:txBody>
          <a:bodyPr wrap="square" rtlCol="0">
            <a:spAutoFit/>
          </a:bodyPr>
          <a:lstStyle/>
          <a:p>
            <a:pPr algn="ctr"/>
            <a:r>
              <a:rPr lang="en-GB" sz="1400" dirty="0">
                <a:latin typeface="Comic Sans MS" panose="030F0702030302020204" pitchFamily="66" charset="0"/>
              </a:rPr>
              <a:t>End of topic test.</a:t>
            </a:r>
          </a:p>
          <a:p>
            <a:pPr algn="ctr"/>
            <a:r>
              <a:rPr lang="en-GB" sz="1400" dirty="0">
                <a:latin typeface="Comic Sans MS" panose="030F0702030302020204" pitchFamily="66" charset="0"/>
              </a:rPr>
              <a:t>Students develop exam technique</a:t>
            </a:r>
          </a:p>
        </p:txBody>
      </p:sp>
      <p:sp>
        <p:nvSpPr>
          <p:cNvPr id="42" name="Block Arc 41">
            <a:extLst>
              <a:ext uri="{FF2B5EF4-FFF2-40B4-BE49-F238E27FC236}">
                <a16:creationId xmlns:a16="http://schemas.microsoft.com/office/drawing/2014/main" id="{00C94134-6717-49FA-B353-175D2CA06E0F}"/>
              </a:ext>
            </a:extLst>
          </p:cNvPr>
          <p:cNvSpPr/>
          <p:nvPr/>
        </p:nvSpPr>
        <p:spPr>
          <a:xfrm rot="5400000">
            <a:off x="8314417" y="4727845"/>
            <a:ext cx="4965122" cy="2599846"/>
          </a:xfrm>
          <a:prstGeom prst="blockArc">
            <a:avLst>
              <a:gd name="adj1" fmla="val 10775961"/>
              <a:gd name="adj2" fmla="val 2468"/>
              <a:gd name="adj3" fmla="val 49993"/>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200" dirty="0">
              <a:solidFill>
                <a:schemeClr val="bg1"/>
              </a:solidFill>
              <a:latin typeface="Century Gothic" panose="020B0502020202020204" pitchFamily="34" charset="0"/>
            </a:endParaRPr>
          </a:p>
          <a:p>
            <a:pPr algn="ctr"/>
            <a:endParaRPr lang="en-GB" sz="1200" dirty="0">
              <a:solidFill>
                <a:schemeClr val="bg1"/>
              </a:solidFill>
              <a:latin typeface="Century Gothic" panose="020B0502020202020204" pitchFamily="34" charset="0"/>
            </a:endParaRPr>
          </a:p>
          <a:p>
            <a:pPr algn="ctr"/>
            <a:endParaRPr lang="en-GB" sz="1200" dirty="0">
              <a:solidFill>
                <a:schemeClr val="bg1"/>
              </a:solidFill>
              <a:latin typeface="Century Gothic" panose="020B0502020202020204" pitchFamily="34" charset="0"/>
            </a:endParaRPr>
          </a:p>
          <a:p>
            <a:pPr algn="ctr"/>
            <a:endParaRPr lang="en-GB" sz="1200" dirty="0">
              <a:solidFill>
                <a:schemeClr val="tx1"/>
              </a:solidFill>
              <a:latin typeface="Comic Sans MS" panose="030F0702030302020204" pitchFamily="66" charset="0"/>
            </a:endParaRPr>
          </a:p>
          <a:p>
            <a:pPr algn="ctr"/>
            <a:endParaRPr lang="en-GB" sz="1200" dirty="0">
              <a:solidFill>
                <a:schemeClr val="tx1"/>
              </a:solidFill>
              <a:latin typeface="Comic Sans MS" panose="030F0702030302020204" pitchFamily="66" charset="0"/>
            </a:endParaRPr>
          </a:p>
          <a:p>
            <a:pPr algn="ctr"/>
            <a:endParaRPr lang="en-GB" sz="1200" dirty="0">
              <a:solidFill>
                <a:schemeClr val="tx1"/>
              </a:solidFill>
              <a:latin typeface="Comic Sans MS" panose="030F0702030302020204" pitchFamily="66" charset="0"/>
            </a:endParaRPr>
          </a:p>
        </p:txBody>
      </p:sp>
      <p:sp>
        <p:nvSpPr>
          <p:cNvPr id="44" name="Chord 43">
            <a:extLst>
              <a:ext uri="{FF2B5EF4-FFF2-40B4-BE49-F238E27FC236}">
                <a16:creationId xmlns:a16="http://schemas.microsoft.com/office/drawing/2014/main" id="{56AECA33-DB15-40C4-AE89-0C51D215FF05}"/>
              </a:ext>
            </a:extLst>
          </p:cNvPr>
          <p:cNvSpPr/>
          <p:nvPr/>
        </p:nvSpPr>
        <p:spPr>
          <a:xfrm rot="5400000">
            <a:off x="9703385" y="4498601"/>
            <a:ext cx="369894" cy="1250563"/>
          </a:xfrm>
          <a:prstGeom prst="chord">
            <a:avLst>
              <a:gd name="adj1" fmla="val 10785253"/>
              <a:gd name="adj2" fmla="val 52221"/>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a:latin typeface="Century Gothic" panose="020B0502020202020204" pitchFamily="34" charset="0"/>
            </a:endParaRPr>
          </a:p>
        </p:txBody>
      </p:sp>
      <p:sp>
        <p:nvSpPr>
          <p:cNvPr id="45" name="Rectangle 44">
            <a:extLst>
              <a:ext uri="{FF2B5EF4-FFF2-40B4-BE49-F238E27FC236}">
                <a16:creationId xmlns:a16="http://schemas.microsoft.com/office/drawing/2014/main" id="{4DB7F7CF-7F66-40F9-A0F8-C2BDE21D2AF0}"/>
              </a:ext>
            </a:extLst>
          </p:cNvPr>
          <p:cNvSpPr/>
          <p:nvPr/>
        </p:nvSpPr>
        <p:spPr>
          <a:xfrm>
            <a:off x="2346129" y="4362049"/>
            <a:ext cx="1600163" cy="1073444"/>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solidFill>
                  <a:schemeClr val="tx1"/>
                </a:solidFill>
                <a:latin typeface="Century Gothic" panose="020B0502020202020204" pitchFamily="34" charset="0"/>
              </a:rPr>
              <a:t>2.1 Growing a Business</a:t>
            </a:r>
          </a:p>
          <a:p>
            <a:endParaRPr lang="en-GB" sz="1400" dirty="0">
              <a:latin typeface="Century Gothic" panose="020B0502020202020204" pitchFamily="34" charset="0"/>
            </a:endParaRPr>
          </a:p>
          <a:p>
            <a:r>
              <a:rPr lang="en-GB" sz="1400" dirty="0">
                <a:latin typeface="Century Gothic" panose="020B0502020202020204" pitchFamily="34" charset="0"/>
              </a:rPr>
              <a:t>	</a:t>
            </a:r>
          </a:p>
        </p:txBody>
      </p:sp>
      <p:sp>
        <p:nvSpPr>
          <p:cNvPr id="46" name="TextBox 45">
            <a:extLst>
              <a:ext uri="{FF2B5EF4-FFF2-40B4-BE49-F238E27FC236}">
                <a16:creationId xmlns:a16="http://schemas.microsoft.com/office/drawing/2014/main" id="{D18D286C-1CA6-4CAC-BE43-A75AF71D8674}"/>
              </a:ext>
            </a:extLst>
          </p:cNvPr>
          <p:cNvSpPr txBox="1"/>
          <p:nvPr/>
        </p:nvSpPr>
        <p:spPr>
          <a:xfrm>
            <a:off x="2340327" y="3896848"/>
            <a:ext cx="1605965" cy="369332"/>
          </a:xfrm>
          <a:prstGeom prst="rect">
            <a:avLst/>
          </a:prstGeom>
          <a:solidFill>
            <a:schemeClr val="accent1">
              <a:lumMod val="40000"/>
              <a:lumOff val="60000"/>
            </a:schemeClr>
          </a:solidFill>
        </p:spPr>
        <p:txBody>
          <a:bodyPr wrap="square" rtlCol="0">
            <a:spAutoFit/>
          </a:bodyPr>
          <a:lstStyle/>
          <a:p>
            <a:pPr algn="ctr"/>
            <a:r>
              <a:rPr lang="en-GB" b="1" dirty="0">
                <a:latin typeface="Comic Sans MS" panose="030F0702030302020204" pitchFamily="66" charset="0"/>
              </a:rPr>
              <a:t>Half Term 1</a:t>
            </a:r>
          </a:p>
        </p:txBody>
      </p:sp>
      <p:sp>
        <p:nvSpPr>
          <p:cNvPr id="47" name="TextBox 46">
            <a:extLst>
              <a:ext uri="{FF2B5EF4-FFF2-40B4-BE49-F238E27FC236}">
                <a16:creationId xmlns:a16="http://schemas.microsoft.com/office/drawing/2014/main" id="{ED176D5C-32AF-4388-84C8-8F0425E13040}"/>
              </a:ext>
            </a:extLst>
          </p:cNvPr>
          <p:cNvSpPr txBox="1"/>
          <p:nvPr/>
        </p:nvSpPr>
        <p:spPr>
          <a:xfrm>
            <a:off x="3999573" y="3881174"/>
            <a:ext cx="1605965" cy="369332"/>
          </a:xfrm>
          <a:prstGeom prst="rect">
            <a:avLst/>
          </a:prstGeom>
          <a:solidFill>
            <a:schemeClr val="accent1">
              <a:lumMod val="40000"/>
              <a:lumOff val="60000"/>
            </a:schemeClr>
          </a:solidFill>
        </p:spPr>
        <p:txBody>
          <a:bodyPr wrap="square" rtlCol="0">
            <a:spAutoFit/>
          </a:bodyPr>
          <a:lstStyle/>
          <a:p>
            <a:pPr algn="ctr"/>
            <a:r>
              <a:rPr lang="en-GB" b="1" dirty="0">
                <a:latin typeface="Comic Sans MS" panose="030F0702030302020204" pitchFamily="66" charset="0"/>
              </a:rPr>
              <a:t>Half Term 2</a:t>
            </a:r>
          </a:p>
        </p:txBody>
      </p:sp>
      <p:sp>
        <p:nvSpPr>
          <p:cNvPr id="48" name="TextBox 47">
            <a:extLst>
              <a:ext uri="{FF2B5EF4-FFF2-40B4-BE49-F238E27FC236}">
                <a16:creationId xmlns:a16="http://schemas.microsoft.com/office/drawing/2014/main" id="{3EEE5DA8-FA72-480E-9C9B-F90427C96FAE}"/>
              </a:ext>
            </a:extLst>
          </p:cNvPr>
          <p:cNvSpPr txBox="1"/>
          <p:nvPr/>
        </p:nvSpPr>
        <p:spPr>
          <a:xfrm>
            <a:off x="5681784" y="3881174"/>
            <a:ext cx="1605965" cy="369332"/>
          </a:xfrm>
          <a:prstGeom prst="rect">
            <a:avLst/>
          </a:prstGeom>
          <a:solidFill>
            <a:schemeClr val="accent1">
              <a:lumMod val="40000"/>
              <a:lumOff val="60000"/>
            </a:schemeClr>
          </a:solidFill>
        </p:spPr>
        <p:txBody>
          <a:bodyPr wrap="square" rtlCol="0">
            <a:spAutoFit/>
          </a:bodyPr>
          <a:lstStyle/>
          <a:p>
            <a:pPr algn="ctr"/>
            <a:r>
              <a:rPr lang="en-GB" b="1" dirty="0">
                <a:latin typeface="Comic Sans MS" panose="030F0702030302020204" pitchFamily="66" charset="0"/>
              </a:rPr>
              <a:t>Half Term 3</a:t>
            </a:r>
          </a:p>
        </p:txBody>
      </p:sp>
      <p:sp>
        <p:nvSpPr>
          <p:cNvPr id="49" name="TextBox 48">
            <a:extLst>
              <a:ext uri="{FF2B5EF4-FFF2-40B4-BE49-F238E27FC236}">
                <a16:creationId xmlns:a16="http://schemas.microsoft.com/office/drawing/2014/main" id="{63917A52-ACA6-4E46-88D6-E99E0EEA6249}"/>
              </a:ext>
            </a:extLst>
          </p:cNvPr>
          <p:cNvSpPr txBox="1"/>
          <p:nvPr/>
        </p:nvSpPr>
        <p:spPr>
          <a:xfrm>
            <a:off x="7334183" y="3881174"/>
            <a:ext cx="1605965" cy="369332"/>
          </a:xfrm>
          <a:prstGeom prst="rect">
            <a:avLst/>
          </a:prstGeom>
          <a:solidFill>
            <a:schemeClr val="accent1">
              <a:lumMod val="40000"/>
              <a:lumOff val="60000"/>
            </a:schemeClr>
          </a:solidFill>
        </p:spPr>
        <p:txBody>
          <a:bodyPr wrap="square" rtlCol="0">
            <a:spAutoFit/>
          </a:bodyPr>
          <a:lstStyle/>
          <a:p>
            <a:pPr algn="ctr"/>
            <a:r>
              <a:rPr lang="en-GB" b="1" dirty="0">
                <a:latin typeface="Comic Sans MS" panose="030F0702030302020204" pitchFamily="66" charset="0"/>
              </a:rPr>
              <a:t>Half Term 4</a:t>
            </a:r>
          </a:p>
        </p:txBody>
      </p:sp>
      <p:sp>
        <p:nvSpPr>
          <p:cNvPr id="50" name="TextBox 49">
            <a:extLst>
              <a:ext uri="{FF2B5EF4-FFF2-40B4-BE49-F238E27FC236}">
                <a16:creationId xmlns:a16="http://schemas.microsoft.com/office/drawing/2014/main" id="{E7371D29-2D52-4EEA-AF92-8FAAF35FFBD0}"/>
              </a:ext>
            </a:extLst>
          </p:cNvPr>
          <p:cNvSpPr txBox="1"/>
          <p:nvPr/>
        </p:nvSpPr>
        <p:spPr>
          <a:xfrm>
            <a:off x="9033155" y="3881174"/>
            <a:ext cx="1605965" cy="369332"/>
          </a:xfrm>
          <a:prstGeom prst="rect">
            <a:avLst/>
          </a:prstGeom>
          <a:solidFill>
            <a:schemeClr val="accent1">
              <a:lumMod val="40000"/>
              <a:lumOff val="60000"/>
            </a:schemeClr>
          </a:solidFill>
        </p:spPr>
        <p:txBody>
          <a:bodyPr wrap="square" rtlCol="0">
            <a:spAutoFit/>
          </a:bodyPr>
          <a:lstStyle/>
          <a:p>
            <a:pPr algn="ctr"/>
            <a:r>
              <a:rPr lang="en-GB" b="1" dirty="0">
                <a:latin typeface="Comic Sans MS" panose="030F0702030302020204" pitchFamily="66" charset="0"/>
              </a:rPr>
              <a:t>Half Term 5</a:t>
            </a:r>
          </a:p>
        </p:txBody>
      </p:sp>
      <p:sp>
        <p:nvSpPr>
          <p:cNvPr id="55" name="Rectangle 54">
            <a:extLst>
              <a:ext uri="{FF2B5EF4-FFF2-40B4-BE49-F238E27FC236}">
                <a16:creationId xmlns:a16="http://schemas.microsoft.com/office/drawing/2014/main" id="{ADFF0704-108B-4E4E-98F4-6F38E185AEF2}"/>
              </a:ext>
            </a:extLst>
          </p:cNvPr>
          <p:cNvSpPr/>
          <p:nvPr/>
        </p:nvSpPr>
        <p:spPr>
          <a:xfrm>
            <a:off x="3984415" y="4362049"/>
            <a:ext cx="1600163" cy="1073444"/>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solidFill>
                  <a:schemeClr val="tx1"/>
                </a:solidFill>
                <a:latin typeface="Century Gothic" panose="020B0502020202020204" pitchFamily="34" charset="0"/>
              </a:rPr>
              <a:t>2.2 Marketing Decisions</a:t>
            </a:r>
          </a:p>
          <a:p>
            <a:endParaRPr lang="en-GB" sz="1400" dirty="0">
              <a:latin typeface="Century Gothic" panose="020B0502020202020204" pitchFamily="34" charset="0"/>
            </a:endParaRPr>
          </a:p>
          <a:p>
            <a:r>
              <a:rPr lang="en-GB" sz="1400" dirty="0">
                <a:latin typeface="Century Gothic" panose="020B0502020202020204" pitchFamily="34" charset="0"/>
              </a:rPr>
              <a:t>	</a:t>
            </a:r>
          </a:p>
        </p:txBody>
      </p:sp>
      <p:sp>
        <p:nvSpPr>
          <p:cNvPr id="56" name="Rectangle 55">
            <a:extLst>
              <a:ext uri="{FF2B5EF4-FFF2-40B4-BE49-F238E27FC236}">
                <a16:creationId xmlns:a16="http://schemas.microsoft.com/office/drawing/2014/main" id="{0E94C32C-90AE-40B1-839B-E7DBE5623D29}"/>
              </a:ext>
            </a:extLst>
          </p:cNvPr>
          <p:cNvSpPr/>
          <p:nvPr/>
        </p:nvSpPr>
        <p:spPr>
          <a:xfrm>
            <a:off x="5691741" y="4363403"/>
            <a:ext cx="1600163" cy="1073444"/>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solidFill>
                  <a:schemeClr val="tx1"/>
                </a:solidFill>
                <a:latin typeface="Century Gothic" panose="020B0502020202020204" pitchFamily="34" charset="0"/>
              </a:rPr>
              <a:t>2.3 Making Operational Decisions</a:t>
            </a:r>
            <a:endParaRPr lang="en-GB" sz="1400" dirty="0">
              <a:latin typeface="Century Gothic" panose="020B0502020202020204" pitchFamily="34" charset="0"/>
            </a:endParaRPr>
          </a:p>
          <a:p>
            <a:r>
              <a:rPr lang="en-GB" sz="1400" dirty="0">
                <a:latin typeface="Century Gothic" panose="020B0502020202020204" pitchFamily="34" charset="0"/>
              </a:rPr>
              <a:t>	</a:t>
            </a:r>
          </a:p>
        </p:txBody>
      </p:sp>
      <p:sp>
        <p:nvSpPr>
          <p:cNvPr id="61" name="Rectangle 60">
            <a:extLst>
              <a:ext uri="{FF2B5EF4-FFF2-40B4-BE49-F238E27FC236}">
                <a16:creationId xmlns:a16="http://schemas.microsoft.com/office/drawing/2014/main" id="{14453386-21DC-4529-984A-85E3483A58F6}"/>
              </a:ext>
            </a:extLst>
          </p:cNvPr>
          <p:cNvSpPr/>
          <p:nvPr/>
        </p:nvSpPr>
        <p:spPr>
          <a:xfrm>
            <a:off x="7375921" y="4362049"/>
            <a:ext cx="1590870" cy="1547759"/>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solidFill>
                  <a:schemeClr val="tx1"/>
                </a:solidFill>
                <a:latin typeface="Century Gothic" panose="020B0502020202020204" pitchFamily="34" charset="0"/>
              </a:rPr>
              <a:t>2.4 Making Financial Decisions</a:t>
            </a:r>
          </a:p>
          <a:p>
            <a:r>
              <a:rPr lang="en-GB" sz="1400" dirty="0">
                <a:solidFill>
                  <a:schemeClr val="tx1"/>
                </a:solidFill>
                <a:latin typeface="Century Gothic" panose="020B0502020202020204" pitchFamily="34" charset="0"/>
              </a:rPr>
              <a:t>2.5 Making Human Resource Decisions</a:t>
            </a:r>
          </a:p>
          <a:p>
            <a:endParaRPr lang="en-GB" sz="1400" dirty="0">
              <a:latin typeface="Century Gothic" panose="020B0502020202020204" pitchFamily="34" charset="0"/>
            </a:endParaRPr>
          </a:p>
          <a:p>
            <a:r>
              <a:rPr lang="en-GB" sz="1400" dirty="0">
                <a:latin typeface="Century Gothic" panose="020B0502020202020204" pitchFamily="34" charset="0"/>
              </a:rPr>
              <a:t>	</a:t>
            </a:r>
          </a:p>
        </p:txBody>
      </p:sp>
      <p:sp>
        <p:nvSpPr>
          <p:cNvPr id="64" name="Rectangle 63">
            <a:extLst>
              <a:ext uri="{FF2B5EF4-FFF2-40B4-BE49-F238E27FC236}">
                <a16:creationId xmlns:a16="http://schemas.microsoft.com/office/drawing/2014/main" id="{0913AF30-268F-465C-A238-31774F560503}"/>
              </a:ext>
            </a:extLst>
          </p:cNvPr>
          <p:cNvSpPr/>
          <p:nvPr/>
        </p:nvSpPr>
        <p:spPr>
          <a:xfrm>
            <a:off x="9064474" y="4342943"/>
            <a:ext cx="1600163" cy="1073444"/>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solidFill>
                  <a:schemeClr val="tx1"/>
                </a:solidFill>
                <a:latin typeface="Century Gothic" panose="020B0502020202020204" pitchFamily="34" charset="0"/>
              </a:rPr>
              <a:t>Exam preparation</a:t>
            </a:r>
          </a:p>
          <a:p>
            <a:endParaRPr lang="en-GB" sz="1400" dirty="0">
              <a:latin typeface="Century Gothic" panose="020B0502020202020204" pitchFamily="34" charset="0"/>
            </a:endParaRPr>
          </a:p>
          <a:p>
            <a:r>
              <a:rPr lang="en-GB" sz="1400" dirty="0">
                <a:latin typeface="Century Gothic" panose="020B0502020202020204" pitchFamily="34" charset="0"/>
              </a:rPr>
              <a:t>	</a:t>
            </a:r>
          </a:p>
        </p:txBody>
      </p:sp>
      <p:sp>
        <p:nvSpPr>
          <p:cNvPr id="66" name="TextBox 65">
            <a:extLst>
              <a:ext uri="{FF2B5EF4-FFF2-40B4-BE49-F238E27FC236}">
                <a16:creationId xmlns:a16="http://schemas.microsoft.com/office/drawing/2014/main" id="{2B940DEA-465C-4385-9C6D-2F8BB6162363}"/>
              </a:ext>
            </a:extLst>
          </p:cNvPr>
          <p:cNvSpPr txBox="1"/>
          <p:nvPr/>
        </p:nvSpPr>
        <p:spPr>
          <a:xfrm>
            <a:off x="2340327" y="5515804"/>
            <a:ext cx="1570357" cy="1169551"/>
          </a:xfrm>
          <a:prstGeom prst="rect">
            <a:avLst/>
          </a:prstGeom>
          <a:solidFill>
            <a:schemeClr val="accent1">
              <a:lumMod val="40000"/>
              <a:lumOff val="60000"/>
            </a:schemeClr>
          </a:solidFill>
        </p:spPr>
        <p:txBody>
          <a:bodyPr wrap="square" rtlCol="0">
            <a:spAutoFit/>
          </a:bodyPr>
          <a:lstStyle/>
          <a:p>
            <a:pPr algn="ctr"/>
            <a:r>
              <a:rPr lang="en-GB" sz="1400" dirty="0">
                <a:latin typeface="Comic Sans MS" panose="030F0702030302020204" pitchFamily="66" charset="0"/>
              </a:rPr>
              <a:t>End of topic test.</a:t>
            </a:r>
          </a:p>
          <a:p>
            <a:pPr algn="ctr"/>
            <a:r>
              <a:rPr lang="en-GB" sz="1400" dirty="0">
                <a:latin typeface="Comic Sans MS" panose="030F0702030302020204" pitchFamily="66" charset="0"/>
              </a:rPr>
              <a:t>Students develop exam technique</a:t>
            </a:r>
          </a:p>
        </p:txBody>
      </p:sp>
      <p:sp>
        <p:nvSpPr>
          <p:cNvPr id="67" name="TextBox 66">
            <a:extLst>
              <a:ext uri="{FF2B5EF4-FFF2-40B4-BE49-F238E27FC236}">
                <a16:creationId xmlns:a16="http://schemas.microsoft.com/office/drawing/2014/main" id="{ABF14BB7-1DC9-49C3-9A49-C5E833F2612B}"/>
              </a:ext>
            </a:extLst>
          </p:cNvPr>
          <p:cNvSpPr txBox="1"/>
          <p:nvPr/>
        </p:nvSpPr>
        <p:spPr>
          <a:xfrm>
            <a:off x="3999317" y="5515804"/>
            <a:ext cx="1570357" cy="1600438"/>
          </a:xfrm>
          <a:prstGeom prst="rect">
            <a:avLst/>
          </a:prstGeom>
          <a:solidFill>
            <a:schemeClr val="accent1">
              <a:lumMod val="40000"/>
              <a:lumOff val="60000"/>
            </a:schemeClr>
          </a:solidFill>
        </p:spPr>
        <p:txBody>
          <a:bodyPr wrap="square" rtlCol="0">
            <a:spAutoFit/>
          </a:bodyPr>
          <a:lstStyle/>
          <a:p>
            <a:pPr algn="ctr"/>
            <a:r>
              <a:rPr lang="en-GB" sz="1400" dirty="0">
                <a:latin typeface="Comic Sans MS" panose="030F0702030302020204" pitchFamily="66" charset="0"/>
              </a:rPr>
              <a:t>November Mock Paper</a:t>
            </a:r>
          </a:p>
          <a:p>
            <a:pPr algn="ctr"/>
            <a:r>
              <a:rPr lang="en-GB" sz="1400" dirty="0">
                <a:latin typeface="Comic Sans MS" panose="030F0702030302020204" pitchFamily="66" charset="0"/>
              </a:rPr>
              <a:t>End of topic test.</a:t>
            </a:r>
          </a:p>
          <a:p>
            <a:pPr algn="ctr"/>
            <a:r>
              <a:rPr lang="en-GB" sz="1400" dirty="0">
                <a:latin typeface="Comic Sans MS" panose="030F0702030302020204" pitchFamily="66" charset="0"/>
              </a:rPr>
              <a:t>Students develop exam technique</a:t>
            </a:r>
          </a:p>
        </p:txBody>
      </p:sp>
      <p:sp>
        <p:nvSpPr>
          <p:cNvPr id="68" name="TextBox 67">
            <a:extLst>
              <a:ext uri="{FF2B5EF4-FFF2-40B4-BE49-F238E27FC236}">
                <a16:creationId xmlns:a16="http://schemas.microsoft.com/office/drawing/2014/main" id="{5C0C894E-8BF5-4E99-BF44-2439DAD393D4}"/>
              </a:ext>
            </a:extLst>
          </p:cNvPr>
          <p:cNvSpPr txBox="1"/>
          <p:nvPr/>
        </p:nvSpPr>
        <p:spPr>
          <a:xfrm>
            <a:off x="5691741" y="5515803"/>
            <a:ext cx="1570357" cy="1169551"/>
          </a:xfrm>
          <a:prstGeom prst="rect">
            <a:avLst/>
          </a:prstGeom>
          <a:solidFill>
            <a:schemeClr val="accent1">
              <a:lumMod val="40000"/>
              <a:lumOff val="60000"/>
            </a:schemeClr>
          </a:solidFill>
        </p:spPr>
        <p:txBody>
          <a:bodyPr wrap="square" rtlCol="0">
            <a:spAutoFit/>
          </a:bodyPr>
          <a:lstStyle/>
          <a:p>
            <a:pPr algn="ctr"/>
            <a:r>
              <a:rPr lang="en-GB" sz="1400" dirty="0">
                <a:latin typeface="Comic Sans MS" panose="030F0702030302020204" pitchFamily="66" charset="0"/>
              </a:rPr>
              <a:t>End of topic test.</a:t>
            </a:r>
          </a:p>
          <a:p>
            <a:pPr algn="ctr"/>
            <a:r>
              <a:rPr lang="en-GB" sz="1400" dirty="0">
                <a:latin typeface="Comic Sans MS" panose="030F0702030302020204" pitchFamily="66" charset="0"/>
              </a:rPr>
              <a:t>Students develop exam technique</a:t>
            </a:r>
          </a:p>
        </p:txBody>
      </p:sp>
      <p:sp>
        <p:nvSpPr>
          <p:cNvPr id="72" name="TextBox 71">
            <a:extLst>
              <a:ext uri="{FF2B5EF4-FFF2-40B4-BE49-F238E27FC236}">
                <a16:creationId xmlns:a16="http://schemas.microsoft.com/office/drawing/2014/main" id="{43FD3C2C-3807-467E-BC8D-3AB7C32D3472}"/>
              </a:ext>
            </a:extLst>
          </p:cNvPr>
          <p:cNvSpPr txBox="1"/>
          <p:nvPr/>
        </p:nvSpPr>
        <p:spPr>
          <a:xfrm>
            <a:off x="7351986" y="6073795"/>
            <a:ext cx="1570357" cy="1169551"/>
          </a:xfrm>
          <a:prstGeom prst="rect">
            <a:avLst/>
          </a:prstGeom>
          <a:solidFill>
            <a:schemeClr val="accent1">
              <a:lumMod val="40000"/>
              <a:lumOff val="60000"/>
            </a:schemeClr>
          </a:solidFill>
        </p:spPr>
        <p:txBody>
          <a:bodyPr wrap="square" rtlCol="0">
            <a:spAutoFit/>
          </a:bodyPr>
          <a:lstStyle/>
          <a:p>
            <a:pPr algn="ctr"/>
            <a:r>
              <a:rPr lang="en-GB" sz="1400" dirty="0">
                <a:latin typeface="Comic Sans MS" panose="030F0702030302020204" pitchFamily="66" charset="0"/>
              </a:rPr>
              <a:t>End of topic test.</a:t>
            </a:r>
          </a:p>
          <a:p>
            <a:pPr algn="ctr"/>
            <a:r>
              <a:rPr lang="en-GB" sz="1400" dirty="0">
                <a:latin typeface="Comic Sans MS" panose="030F0702030302020204" pitchFamily="66" charset="0"/>
              </a:rPr>
              <a:t>Students develop exam technique</a:t>
            </a:r>
          </a:p>
        </p:txBody>
      </p:sp>
      <p:sp>
        <p:nvSpPr>
          <p:cNvPr id="73" name="TextBox 72">
            <a:extLst>
              <a:ext uri="{FF2B5EF4-FFF2-40B4-BE49-F238E27FC236}">
                <a16:creationId xmlns:a16="http://schemas.microsoft.com/office/drawing/2014/main" id="{E5BF4E31-26C3-481F-A329-7F136216E4E0}"/>
              </a:ext>
            </a:extLst>
          </p:cNvPr>
          <p:cNvSpPr txBox="1"/>
          <p:nvPr/>
        </p:nvSpPr>
        <p:spPr>
          <a:xfrm>
            <a:off x="9050958" y="5493540"/>
            <a:ext cx="1570357" cy="523220"/>
          </a:xfrm>
          <a:prstGeom prst="rect">
            <a:avLst/>
          </a:prstGeom>
          <a:solidFill>
            <a:schemeClr val="accent1">
              <a:lumMod val="40000"/>
              <a:lumOff val="60000"/>
            </a:schemeClr>
          </a:solidFill>
        </p:spPr>
        <p:txBody>
          <a:bodyPr wrap="square" rtlCol="0">
            <a:spAutoFit/>
          </a:bodyPr>
          <a:lstStyle/>
          <a:p>
            <a:pPr algn="ctr"/>
            <a:r>
              <a:rPr lang="en-GB" sz="1400" dirty="0">
                <a:latin typeface="Comic Sans MS" panose="030F0702030302020204" pitchFamily="66" charset="0"/>
              </a:rPr>
              <a:t>Easter Mock Paper</a:t>
            </a:r>
          </a:p>
        </p:txBody>
      </p:sp>
      <p:sp>
        <p:nvSpPr>
          <p:cNvPr id="79" name="Rectangle 78">
            <a:extLst>
              <a:ext uri="{FF2B5EF4-FFF2-40B4-BE49-F238E27FC236}">
                <a16:creationId xmlns:a16="http://schemas.microsoft.com/office/drawing/2014/main" id="{06F47273-3AF0-4447-BA3F-DF9B965406AD}"/>
              </a:ext>
            </a:extLst>
          </p:cNvPr>
          <p:cNvSpPr/>
          <p:nvPr/>
        </p:nvSpPr>
        <p:spPr>
          <a:xfrm rot="5400000">
            <a:off x="9171670" y="5483046"/>
            <a:ext cx="4346002" cy="1015663"/>
          </a:xfrm>
          <a:prstGeom prst="rect">
            <a:avLst/>
          </a:prstGeom>
        </p:spPr>
        <p:txBody>
          <a:bodyPr wrap="square">
            <a:spAutoFit/>
          </a:bodyPr>
          <a:lstStyle/>
          <a:p>
            <a:pPr algn="ctr"/>
            <a:r>
              <a:rPr lang="en-GB" sz="1200" dirty="0"/>
              <a:t>In year 11 students will study theme 2 examines how a business develops beyond the start-up phase. In this theme, students will be introduced to national and global business contexts and will develop an understanding of how these contexts impact business behaviour and decisions. </a:t>
            </a:r>
            <a:endParaRPr lang="en-GB" sz="1200" dirty="0">
              <a:latin typeface="Comic Sans MS" panose="030F0702030302020204" pitchFamily="66" charset="0"/>
            </a:endParaRPr>
          </a:p>
        </p:txBody>
      </p:sp>
      <p:sp>
        <p:nvSpPr>
          <p:cNvPr id="7" name="Arrow: Curved Left 6">
            <a:extLst>
              <a:ext uri="{FF2B5EF4-FFF2-40B4-BE49-F238E27FC236}">
                <a16:creationId xmlns:a16="http://schemas.microsoft.com/office/drawing/2014/main" id="{511674AE-3535-4CA7-8674-E094661F348C}"/>
              </a:ext>
            </a:extLst>
          </p:cNvPr>
          <p:cNvSpPr/>
          <p:nvPr/>
        </p:nvSpPr>
        <p:spPr>
          <a:xfrm>
            <a:off x="9328045" y="6551864"/>
            <a:ext cx="1326847" cy="1451567"/>
          </a:xfrm>
          <a:prstGeom prst="curvedLeftArrow">
            <a:avLst/>
          </a:prstGeom>
          <a:solidFill>
            <a:srgbClr val="9933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TextBox 7">
            <a:extLst>
              <a:ext uri="{FF2B5EF4-FFF2-40B4-BE49-F238E27FC236}">
                <a16:creationId xmlns:a16="http://schemas.microsoft.com/office/drawing/2014/main" id="{43488935-16C1-4E6F-90FF-E51EDCEDFC2D}"/>
              </a:ext>
            </a:extLst>
          </p:cNvPr>
          <p:cNvSpPr txBox="1"/>
          <p:nvPr/>
        </p:nvSpPr>
        <p:spPr>
          <a:xfrm>
            <a:off x="9508577" y="7877738"/>
            <a:ext cx="1293270" cy="1200329"/>
          </a:xfrm>
          <a:prstGeom prst="rect">
            <a:avLst/>
          </a:prstGeom>
          <a:noFill/>
        </p:spPr>
        <p:txBody>
          <a:bodyPr wrap="square" rtlCol="0">
            <a:spAutoFit/>
          </a:bodyPr>
          <a:lstStyle/>
          <a:p>
            <a:pPr algn="ctr"/>
            <a:r>
              <a:rPr lang="en-GB" dirty="0">
                <a:latin typeface="Comic Sans MS" panose="030F0702030302020204" pitchFamily="66" charset="0"/>
              </a:rPr>
              <a:t>Post 16 Pathways in Business</a:t>
            </a:r>
          </a:p>
        </p:txBody>
      </p:sp>
      <p:sp>
        <p:nvSpPr>
          <p:cNvPr id="11" name="TextBox 10">
            <a:extLst>
              <a:ext uri="{FF2B5EF4-FFF2-40B4-BE49-F238E27FC236}">
                <a16:creationId xmlns:a16="http://schemas.microsoft.com/office/drawing/2014/main" id="{7253C67D-01CA-426A-8670-D39AE48CEBA9}"/>
              </a:ext>
            </a:extLst>
          </p:cNvPr>
          <p:cNvSpPr txBox="1"/>
          <p:nvPr/>
        </p:nvSpPr>
        <p:spPr>
          <a:xfrm>
            <a:off x="6751516" y="7379239"/>
            <a:ext cx="2467786" cy="369332"/>
          </a:xfrm>
          <a:prstGeom prst="rect">
            <a:avLst/>
          </a:prstGeom>
          <a:solidFill>
            <a:schemeClr val="accent4">
              <a:lumMod val="20000"/>
              <a:lumOff val="80000"/>
            </a:schemeClr>
          </a:solidFill>
        </p:spPr>
        <p:txBody>
          <a:bodyPr wrap="square" rtlCol="0">
            <a:spAutoFit/>
          </a:bodyPr>
          <a:lstStyle/>
          <a:p>
            <a:r>
              <a:rPr lang="en-GB" dirty="0">
                <a:latin typeface="Comic Sans MS" panose="030F0702030302020204" pitchFamily="66" charset="0"/>
              </a:rPr>
              <a:t>Business A-Level</a:t>
            </a:r>
          </a:p>
        </p:txBody>
      </p:sp>
      <p:sp>
        <p:nvSpPr>
          <p:cNvPr id="80" name="TextBox 79">
            <a:extLst>
              <a:ext uri="{FF2B5EF4-FFF2-40B4-BE49-F238E27FC236}">
                <a16:creationId xmlns:a16="http://schemas.microsoft.com/office/drawing/2014/main" id="{CC205B34-C532-4498-A966-AFB7F9502802}"/>
              </a:ext>
            </a:extLst>
          </p:cNvPr>
          <p:cNvSpPr txBox="1"/>
          <p:nvPr/>
        </p:nvSpPr>
        <p:spPr>
          <a:xfrm>
            <a:off x="6717698" y="7801554"/>
            <a:ext cx="2500903" cy="646331"/>
          </a:xfrm>
          <a:prstGeom prst="rect">
            <a:avLst/>
          </a:prstGeom>
          <a:solidFill>
            <a:schemeClr val="accent4">
              <a:lumMod val="20000"/>
              <a:lumOff val="80000"/>
            </a:schemeClr>
          </a:solidFill>
        </p:spPr>
        <p:txBody>
          <a:bodyPr wrap="square" rtlCol="0">
            <a:spAutoFit/>
          </a:bodyPr>
          <a:lstStyle/>
          <a:p>
            <a:r>
              <a:rPr lang="en-GB" dirty="0">
                <a:latin typeface="Comic Sans MS" panose="030F0702030302020204" pitchFamily="66" charset="0"/>
              </a:rPr>
              <a:t>BTEC Level 2 Business qualification</a:t>
            </a:r>
          </a:p>
        </p:txBody>
      </p:sp>
      <p:sp>
        <p:nvSpPr>
          <p:cNvPr id="81" name="TextBox 80">
            <a:extLst>
              <a:ext uri="{FF2B5EF4-FFF2-40B4-BE49-F238E27FC236}">
                <a16:creationId xmlns:a16="http://schemas.microsoft.com/office/drawing/2014/main" id="{8854F8CC-EAED-4658-AE01-D2653777C0DB}"/>
              </a:ext>
            </a:extLst>
          </p:cNvPr>
          <p:cNvSpPr txBox="1"/>
          <p:nvPr/>
        </p:nvSpPr>
        <p:spPr>
          <a:xfrm>
            <a:off x="6686845" y="8564226"/>
            <a:ext cx="2567869" cy="923330"/>
          </a:xfrm>
          <a:prstGeom prst="rect">
            <a:avLst/>
          </a:prstGeom>
          <a:solidFill>
            <a:schemeClr val="accent4">
              <a:lumMod val="20000"/>
              <a:lumOff val="80000"/>
            </a:schemeClr>
          </a:solidFill>
        </p:spPr>
        <p:txBody>
          <a:bodyPr wrap="square" rtlCol="0">
            <a:spAutoFit/>
          </a:bodyPr>
          <a:lstStyle/>
          <a:p>
            <a:r>
              <a:rPr lang="en-GB" dirty="0">
                <a:latin typeface="Comic Sans MS" panose="030F0702030302020204" pitchFamily="66" charset="0"/>
              </a:rPr>
              <a:t>BTEC Level 3 Extended Diploma Business Studies</a:t>
            </a:r>
          </a:p>
        </p:txBody>
      </p:sp>
      <p:sp>
        <p:nvSpPr>
          <p:cNvPr id="82" name="TextBox 81">
            <a:extLst>
              <a:ext uri="{FF2B5EF4-FFF2-40B4-BE49-F238E27FC236}">
                <a16:creationId xmlns:a16="http://schemas.microsoft.com/office/drawing/2014/main" id="{111FE178-2544-4A60-AD6C-4356DD6E942C}"/>
              </a:ext>
            </a:extLst>
          </p:cNvPr>
          <p:cNvSpPr txBox="1"/>
          <p:nvPr/>
        </p:nvSpPr>
        <p:spPr>
          <a:xfrm flipH="1">
            <a:off x="3759991" y="7370106"/>
            <a:ext cx="2558943" cy="646331"/>
          </a:xfrm>
          <a:prstGeom prst="rect">
            <a:avLst/>
          </a:prstGeom>
          <a:solidFill>
            <a:schemeClr val="accent4">
              <a:lumMod val="20000"/>
              <a:lumOff val="80000"/>
            </a:schemeClr>
          </a:solidFill>
        </p:spPr>
        <p:txBody>
          <a:bodyPr wrap="square" rtlCol="0">
            <a:spAutoFit/>
          </a:bodyPr>
          <a:lstStyle/>
          <a:p>
            <a:r>
              <a:rPr lang="en-GB" dirty="0">
                <a:latin typeface="Comic Sans MS" panose="030F0702030302020204" pitchFamily="66" charset="0"/>
              </a:rPr>
              <a:t>AAT Accounting</a:t>
            </a:r>
          </a:p>
          <a:p>
            <a:r>
              <a:rPr lang="en-GB" dirty="0">
                <a:latin typeface="Comic Sans MS" panose="030F0702030302020204" pitchFamily="66" charset="0"/>
              </a:rPr>
              <a:t>Business </a:t>
            </a:r>
          </a:p>
        </p:txBody>
      </p:sp>
      <p:sp>
        <p:nvSpPr>
          <p:cNvPr id="85" name="TextBox 84">
            <a:extLst>
              <a:ext uri="{FF2B5EF4-FFF2-40B4-BE49-F238E27FC236}">
                <a16:creationId xmlns:a16="http://schemas.microsoft.com/office/drawing/2014/main" id="{99EE4962-0D20-491B-B23D-4F6E1D8987F6}"/>
              </a:ext>
            </a:extLst>
          </p:cNvPr>
          <p:cNvSpPr txBox="1"/>
          <p:nvPr/>
        </p:nvSpPr>
        <p:spPr>
          <a:xfrm flipH="1">
            <a:off x="3717699" y="7979213"/>
            <a:ext cx="2558943" cy="369332"/>
          </a:xfrm>
          <a:prstGeom prst="rect">
            <a:avLst/>
          </a:prstGeom>
          <a:solidFill>
            <a:schemeClr val="accent4">
              <a:lumMod val="20000"/>
              <a:lumOff val="80000"/>
            </a:schemeClr>
          </a:solidFill>
        </p:spPr>
        <p:txBody>
          <a:bodyPr wrap="square" rtlCol="0">
            <a:spAutoFit/>
          </a:bodyPr>
          <a:lstStyle/>
          <a:p>
            <a:r>
              <a:rPr lang="en-GB" dirty="0">
                <a:latin typeface="Comic Sans MS" panose="030F0702030302020204" pitchFamily="66" charset="0"/>
              </a:rPr>
              <a:t>Business &amp; Marketing</a:t>
            </a:r>
          </a:p>
        </p:txBody>
      </p:sp>
      <p:sp>
        <p:nvSpPr>
          <p:cNvPr id="86" name="TextBox 85">
            <a:extLst>
              <a:ext uri="{FF2B5EF4-FFF2-40B4-BE49-F238E27FC236}">
                <a16:creationId xmlns:a16="http://schemas.microsoft.com/office/drawing/2014/main" id="{C9217A5E-B8CF-4B2B-82E5-F770063136D7}"/>
              </a:ext>
            </a:extLst>
          </p:cNvPr>
          <p:cNvSpPr txBox="1"/>
          <p:nvPr/>
        </p:nvSpPr>
        <p:spPr>
          <a:xfrm flipH="1">
            <a:off x="3726610" y="8368248"/>
            <a:ext cx="2558943" cy="646331"/>
          </a:xfrm>
          <a:prstGeom prst="rect">
            <a:avLst/>
          </a:prstGeom>
          <a:solidFill>
            <a:schemeClr val="accent4">
              <a:lumMod val="20000"/>
              <a:lumOff val="80000"/>
            </a:schemeClr>
          </a:solidFill>
        </p:spPr>
        <p:txBody>
          <a:bodyPr wrap="square" rtlCol="0">
            <a:spAutoFit/>
          </a:bodyPr>
          <a:lstStyle/>
          <a:p>
            <a:r>
              <a:rPr lang="en-GB" dirty="0">
                <a:latin typeface="Comic Sans MS" panose="030F0702030302020204" pitchFamily="66" charset="0"/>
              </a:rPr>
              <a:t>Business Administration</a:t>
            </a:r>
          </a:p>
        </p:txBody>
      </p:sp>
      <p:pic>
        <p:nvPicPr>
          <p:cNvPr id="9" name="Picture 8">
            <a:extLst>
              <a:ext uri="{FF2B5EF4-FFF2-40B4-BE49-F238E27FC236}">
                <a16:creationId xmlns:a16="http://schemas.microsoft.com/office/drawing/2014/main" id="{2D1B7D1F-8853-4F01-A56D-9A940419DFD3}"/>
              </a:ext>
            </a:extLst>
          </p:cNvPr>
          <p:cNvPicPr>
            <a:picLocks noChangeAspect="1"/>
          </p:cNvPicPr>
          <p:nvPr/>
        </p:nvPicPr>
        <p:blipFill>
          <a:blip r:embed="rId3"/>
          <a:stretch>
            <a:fillRect/>
          </a:stretch>
        </p:blipFill>
        <p:spPr>
          <a:xfrm rot="20177794">
            <a:off x="572016" y="5419360"/>
            <a:ext cx="1651213" cy="914748"/>
          </a:xfrm>
          <a:prstGeom prst="rect">
            <a:avLst/>
          </a:prstGeom>
        </p:spPr>
      </p:pic>
      <p:sp>
        <p:nvSpPr>
          <p:cNvPr id="87" name="TextBox 86">
            <a:extLst>
              <a:ext uri="{FF2B5EF4-FFF2-40B4-BE49-F238E27FC236}">
                <a16:creationId xmlns:a16="http://schemas.microsoft.com/office/drawing/2014/main" id="{F79932BB-EDF9-4315-9E48-D7D5F3364700}"/>
              </a:ext>
            </a:extLst>
          </p:cNvPr>
          <p:cNvSpPr txBox="1"/>
          <p:nvPr/>
        </p:nvSpPr>
        <p:spPr>
          <a:xfrm flipH="1">
            <a:off x="1021913" y="8379560"/>
            <a:ext cx="2558943" cy="369332"/>
          </a:xfrm>
          <a:prstGeom prst="rect">
            <a:avLst/>
          </a:prstGeom>
          <a:solidFill>
            <a:schemeClr val="accent4">
              <a:lumMod val="20000"/>
              <a:lumOff val="80000"/>
            </a:schemeClr>
          </a:solidFill>
        </p:spPr>
        <p:txBody>
          <a:bodyPr wrap="square" rtlCol="0">
            <a:spAutoFit/>
          </a:bodyPr>
          <a:lstStyle/>
          <a:p>
            <a:r>
              <a:rPr lang="en-GB" dirty="0">
                <a:latin typeface="Comic Sans MS" panose="030F0702030302020204" pitchFamily="66" charset="0"/>
              </a:rPr>
              <a:t>Business Management</a:t>
            </a:r>
          </a:p>
        </p:txBody>
      </p:sp>
      <p:sp>
        <p:nvSpPr>
          <p:cNvPr id="88" name="TextBox 87">
            <a:extLst>
              <a:ext uri="{FF2B5EF4-FFF2-40B4-BE49-F238E27FC236}">
                <a16:creationId xmlns:a16="http://schemas.microsoft.com/office/drawing/2014/main" id="{640D48B9-F58D-498E-9A21-3FABE46A9B49}"/>
              </a:ext>
            </a:extLst>
          </p:cNvPr>
          <p:cNvSpPr txBox="1"/>
          <p:nvPr/>
        </p:nvSpPr>
        <p:spPr>
          <a:xfrm flipH="1">
            <a:off x="1058014" y="7767111"/>
            <a:ext cx="2558943" cy="646331"/>
          </a:xfrm>
          <a:prstGeom prst="rect">
            <a:avLst/>
          </a:prstGeom>
          <a:solidFill>
            <a:schemeClr val="accent4">
              <a:lumMod val="20000"/>
              <a:lumOff val="80000"/>
            </a:schemeClr>
          </a:solidFill>
        </p:spPr>
        <p:txBody>
          <a:bodyPr wrap="square" rtlCol="0">
            <a:spAutoFit/>
          </a:bodyPr>
          <a:lstStyle/>
          <a:p>
            <a:r>
              <a:rPr lang="en-GB" dirty="0">
                <a:latin typeface="Comic Sans MS" panose="030F0702030302020204" pitchFamily="66" charset="0"/>
              </a:rPr>
              <a:t>Hospitality Management</a:t>
            </a:r>
          </a:p>
        </p:txBody>
      </p:sp>
      <p:sp>
        <p:nvSpPr>
          <p:cNvPr id="89" name="TextBox 88">
            <a:extLst>
              <a:ext uri="{FF2B5EF4-FFF2-40B4-BE49-F238E27FC236}">
                <a16:creationId xmlns:a16="http://schemas.microsoft.com/office/drawing/2014/main" id="{2608FB8F-D9B2-495C-ADDD-CB346CEF538D}"/>
              </a:ext>
            </a:extLst>
          </p:cNvPr>
          <p:cNvSpPr txBox="1"/>
          <p:nvPr/>
        </p:nvSpPr>
        <p:spPr>
          <a:xfrm flipH="1">
            <a:off x="1042136" y="7149933"/>
            <a:ext cx="2558943" cy="646331"/>
          </a:xfrm>
          <a:prstGeom prst="rect">
            <a:avLst/>
          </a:prstGeom>
          <a:solidFill>
            <a:schemeClr val="accent4">
              <a:lumMod val="20000"/>
              <a:lumOff val="80000"/>
            </a:schemeClr>
          </a:solidFill>
        </p:spPr>
        <p:txBody>
          <a:bodyPr wrap="square" rtlCol="0">
            <a:spAutoFit/>
          </a:bodyPr>
          <a:lstStyle/>
          <a:p>
            <a:r>
              <a:rPr lang="en-GB" dirty="0">
                <a:latin typeface="Comic Sans MS" panose="030F0702030302020204" pitchFamily="66" charset="0"/>
              </a:rPr>
              <a:t>Fashion and Retail Diploma</a:t>
            </a:r>
          </a:p>
        </p:txBody>
      </p:sp>
      <p:sp>
        <p:nvSpPr>
          <p:cNvPr id="90" name="TextBox 89">
            <a:extLst>
              <a:ext uri="{FF2B5EF4-FFF2-40B4-BE49-F238E27FC236}">
                <a16:creationId xmlns:a16="http://schemas.microsoft.com/office/drawing/2014/main" id="{C9A57661-5455-453E-8EC2-FEA203E53EEE}"/>
              </a:ext>
            </a:extLst>
          </p:cNvPr>
          <p:cNvSpPr txBox="1"/>
          <p:nvPr/>
        </p:nvSpPr>
        <p:spPr>
          <a:xfrm flipH="1">
            <a:off x="1033435" y="8769715"/>
            <a:ext cx="2558943" cy="646331"/>
          </a:xfrm>
          <a:prstGeom prst="rect">
            <a:avLst/>
          </a:prstGeom>
          <a:solidFill>
            <a:schemeClr val="accent4">
              <a:lumMod val="20000"/>
              <a:lumOff val="80000"/>
            </a:schemeClr>
          </a:solidFill>
        </p:spPr>
        <p:txBody>
          <a:bodyPr wrap="square" rtlCol="0">
            <a:spAutoFit/>
          </a:bodyPr>
          <a:lstStyle/>
          <a:p>
            <a:r>
              <a:rPr lang="en-GB" dirty="0">
                <a:latin typeface="Comic Sans MS" panose="030F0702030302020204" pitchFamily="66" charset="0"/>
              </a:rPr>
              <a:t>Customer Services management</a:t>
            </a:r>
          </a:p>
        </p:txBody>
      </p:sp>
      <p:pic>
        <p:nvPicPr>
          <p:cNvPr id="12" name="Picture 11">
            <a:extLst>
              <a:ext uri="{FF2B5EF4-FFF2-40B4-BE49-F238E27FC236}">
                <a16:creationId xmlns:a16="http://schemas.microsoft.com/office/drawing/2014/main" id="{2AF2CA91-3593-4C74-9E44-1AE71252D617}"/>
              </a:ext>
            </a:extLst>
          </p:cNvPr>
          <p:cNvPicPr>
            <a:picLocks noChangeAspect="1"/>
          </p:cNvPicPr>
          <p:nvPr/>
        </p:nvPicPr>
        <p:blipFill>
          <a:blip r:embed="rId4"/>
          <a:stretch>
            <a:fillRect/>
          </a:stretch>
        </p:blipFill>
        <p:spPr>
          <a:xfrm rot="20425710">
            <a:off x="555445" y="6346269"/>
            <a:ext cx="1793708" cy="678169"/>
          </a:xfrm>
          <a:prstGeom prst="rect">
            <a:avLst/>
          </a:prstGeom>
        </p:spPr>
      </p:pic>
    </p:spTree>
    <p:extLst>
      <p:ext uri="{BB962C8B-B14F-4D97-AF65-F5344CB8AC3E}">
        <p14:creationId xmlns:p14="http://schemas.microsoft.com/office/powerpoint/2010/main" val="204510523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754</TotalTime>
  <Words>382</Words>
  <Application>Microsoft Office PowerPoint</Application>
  <PresentationFormat>A3 Paper (297x420 mm)</PresentationFormat>
  <Paragraphs>97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Comic Sans MS</vt:lpstr>
      <vt:lpstr>Office Theme</vt:lpstr>
      <vt:lpstr>PowerPoint Presentation</vt:lpstr>
    </vt:vector>
  </TitlesOfParts>
  <Company>Golborne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SNORWOODC</dc:creator>
  <cp:lastModifiedBy>CWallwork</cp:lastModifiedBy>
  <cp:revision>85</cp:revision>
  <cp:lastPrinted>2019-07-01T19:32:56Z</cp:lastPrinted>
  <dcterms:created xsi:type="dcterms:W3CDTF">2019-07-01T10:17:12Z</dcterms:created>
  <dcterms:modified xsi:type="dcterms:W3CDTF">2023-03-30T10:30:08Z</dcterms:modified>
</cp:coreProperties>
</file>