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Lst>
  <p:sldSz cx="12801600" cy="9601200" type="A3"/>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86DA"/>
    <a:srgbClr val="C1C1F5"/>
    <a:srgbClr val="A66BD3"/>
    <a:srgbClr val="6600FF"/>
    <a:srgbClr val="9933FF"/>
    <a:srgbClr val="AF9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69" autoAdjust="0"/>
    <p:restoredTop sz="94660"/>
  </p:normalViewPr>
  <p:slideViewPr>
    <p:cSldViewPr snapToGrid="0">
      <p:cViewPr>
        <p:scale>
          <a:sx n="75" d="100"/>
          <a:sy n="75" d="100"/>
        </p:scale>
        <p:origin x="70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63263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462745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52429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51470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1096598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733245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29663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752861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104707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13853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30/08/2022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992891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89BE3A73-DE0E-48FF-AA8F-CAFE9DB048FB}" type="datetimeFigureOut">
              <a:rPr lang="en-GB" smtClean="0"/>
              <a:t>30/08/2022</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82EAA3B-E51E-4467-A364-87F13A961376}" type="slidenum">
              <a:rPr lang="en-GB" smtClean="0"/>
              <a:t>‹#›</a:t>
            </a:fld>
            <a:endParaRPr lang="en-GB" dirty="0"/>
          </a:p>
        </p:txBody>
      </p:sp>
    </p:spTree>
    <p:extLst>
      <p:ext uri="{BB962C8B-B14F-4D97-AF65-F5344CB8AC3E}">
        <p14:creationId xmlns:p14="http://schemas.microsoft.com/office/powerpoint/2010/main" val="2366728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10">
          <a:fgClr>
            <a:srgbClr val="6600FF"/>
          </a:fgClr>
          <a:bgClr>
            <a:schemeClr val="bg1"/>
          </a:bgClr>
        </a:pattFill>
        <a:effectLst/>
      </p:bgPr>
    </p:bg>
    <p:spTree>
      <p:nvGrpSpPr>
        <p:cNvPr id="1" name=""/>
        <p:cNvGrpSpPr/>
        <p:nvPr/>
      </p:nvGrpSpPr>
      <p:grpSpPr>
        <a:xfrm>
          <a:off x="0" y="0"/>
          <a:ext cx="0" cy="0"/>
          <a:chOff x="0" y="0"/>
          <a:chExt cx="0" cy="0"/>
        </a:xfrm>
      </p:grpSpPr>
      <p:sp>
        <p:nvSpPr>
          <p:cNvPr id="87" name="Rectangle 86"/>
          <p:cNvSpPr/>
          <p:nvPr/>
        </p:nvSpPr>
        <p:spPr>
          <a:xfrm>
            <a:off x="9012939" y="4116085"/>
            <a:ext cx="1301263"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6.Conflict around the world</a:t>
            </a:r>
          </a:p>
        </p:txBody>
      </p:sp>
      <p:sp>
        <p:nvSpPr>
          <p:cNvPr id="96" name="Rectangle 95"/>
          <p:cNvSpPr/>
          <p:nvPr/>
        </p:nvSpPr>
        <p:spPr>
          <a:xfrm>
            <a:off x="9028778" y="1022486"/>
            <a:ext cx="1321097" cy="103204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700" dirty="0">
              <a:solidFill>
                <a:schemeClr val="tx1"/>
              </a:solidFill>
              <a:latin typeface="Century Gothic" panose="020B0502020202020204" pitchFamily="34" charset="0"/>
            </a:endParaRPr>
          </a:p>
          <a:p>
            <a:pPr algn="ctr"/>
            <a:endParaRPr lang="en-GB" sz="700" dirty="0">
              <a:solidFill>
                <a:schemeClr val="tx1"/>
              </a:solidFill>
              <a:latin typeface="Century Gothic" panose="020B0502020202020204" pitchFamily="34" charset="0"/>
            </a:endParaRPr>
          </a:p>
          <a:p>
            <a:pPr algn="ctr"/>
            <a:r>
              <a:rPr lang="en-GB" sz="700" b="1" dirty="0">
                <a:solidFill>
                  <a:schemeClr val="tx1"/>
                </a:solidFill>
                <a:highlight>
                  <a:srgbClr val="C1C1F5"/>
                </a:highlight>
                <a:latin typeface="Century Gothic" panose="020B0502020202020204" pitchFamily="34" charset="0"/>
              </a:rPr>
              <a:t>Skill focus</a:t>
            </a:r>
            <a:r>
              <a:rPr lang="en-GB" sz="700" dirty="0">
                <a:solidFill>
                  <a:schemeClr val="tx1"/>
                </a:solidFill>
                <a:highlight>
                  <a:srgbClr val="C1C1F5"/>
                </a:highlight>
                <a:latin typeface="Century Gothic" panose="020B0502020202020204" pitchFamily="34" charset="0"/>
              </a:rPr>
              <a:t>: interpret sources from text, maps, photographs, video and graphs. </a:t>
            </a:r>
          </a:p>
        </p:txBody>
      </p:sp>
      <p:sp>
        <p:nvSpPr>
          <p:cNvPr id="108" name="Rectangle 107">
            <a:extLst>
              <a:ext uri="{FF2B5EF4-FFF2-40B4-BE49-F238E27FC236}">
                <a16:creationId xmlns:a16="http://schemas.microsoft.com/office/drawing/2014/main" id="{404799AC-B50E-4E7D-BF4A-AA36407BF32D}"/>
              </a:ext>
            </a:extLst>
          </p:cNvPr>
          <p:cNvSpPr/>
          <p:nvPr/>
        </p:nvSpPr>
        <p:spPr>
          <a:xfrm>
            <a:off x="3605136" y="4881527"/>
            <a:ext cx="1280350" cy="103830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700" b="1" dirty="0">
                <a:solidFill>
                  <a:schemeClr val="tx1"/>
                </a:solidFill>
                <a:highlight>
                  <a:srgbClr val="B686DA"/>
                </a:highlight>
                <a:latin typeface="Century Gothic" panose="020B0502020202020204" pitchFamily="34" charset="0"/>
              </a:rPr>
              <a:t>Skill focus</a:t>
            </a:r>
            <a:r>
              <a:rPr lang="en-GB" sz="700" dirty="0">
                <a:solidFill>
                  <a:schemeClr val="tx1"/>
                </a:solidFill>
                <a:highlight>
                  <a:srgbClr val="B686DA"/>
                </a:highlight>
                <a:latin typeface="Century Gothic" panose="020B0502020202020204" pitchFamily="34" charset="0"/>
              </a:rPr>
              <a:t>: Hydrographs Collet, interpret and communicate numerical flood data. </a:t>
            </a:r>
          </a:p>
          <a:p>
            <a:pPr lvl="0" algn="ctr"/>
            <a:endParaRPr lang="en-GB" sz="700" dirty="0">
              <a:solidFill>
                <a:schemeClr val="tx1"/>
              </a:solidFill>
              <a:highlight>
                <a:srgbClr val="B686DA"/>
              </a:highlight>
              <a:latin typeface="Century Gothic" panose="020B0502020202020204" pitchFamily="34" charset="0"/>
            </a:endParaRPr>
          </a:p>
          <a:p>
            <a:pPr lvl="0" algn="ctr"/>
            <a:r>
              <a:rPr lang="en-GB" sz="700" dirty="0">
                <a:solidFill>
                  <a:schemeClr val="tx1"/>
                </a:solidFill>
                <a:highlight>
                  <a:srgbClr val="FF0000"/>
                </a:highlight>
                <a:latin typeface="Century Gothic" panose="020B0502020202020204" pitchFamily="34" charset="0"/>
              </a:rPr>
              <a:t>Analysing GIS sources </a:t>
            </a:r>
          </a:p>
          <a:p>
            <a:pPr lvl="0" algn="ctr"/>
            <a:endParaRPr lang="en-GB" sz="700" dirty="0">
              <a:solidFill>
                <a:schemeClr val="tx1"/>
              </a:solidFill>
              <a:highlight>
                <a:srgbClr val="FF0000"/>
              </a:highlight>
              <a:latin typeface="Century Gothic" panose="020B0502020202020204" pitchFamily="34" charset="0"/>
            </a:endParaRPr>
          </a:p>
          <a:p>
            <a:pPr lvl="0" algn="ctr"/>
            <a:r>
              <a:rPr lang="en-GB" sz="900" b="1" u="sng" dirty="0">
                <a:solidFill>
                  <a:schemeClr val="tx1"/>
                </a:solidFill>
                <a:latin typeface="Century Gothic" panose="020B0502020202020204" pitchFamily="34" charset="0"/>
              </a:rPr>
              <a:t>Trip</a:t>
            </a:r>
          </a:p>
        </p:txBody>
      </p:sp>
      <p:sp>
        <p:nvSpPr>
          <p:cNvPr id="6" name="Rectangle 5"/>
          <p:cNvSpPr/>
          <p:nvPr/>
        </p:nvSpPr>
        <p:spPr>
          <a:xfrm>
            <a:off x="2245137" y="1021037"/>
            <a:ext cx="1316595" cy="1034255"/>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700" b="1" dirty="0">
                <a:solidFill>
                  <a:schemeClr val="tx1"/>
                </a:solidFill>
                <a:highlight>
                  <a:srgbClr val="00FFFF"/>
                </a:highlight>
                <a:latin typeface="Century Gothic" panose="020B0502020202020204" pitchFamily="34" charset="0"/>
              </a:rPr>
              <a:t>Skill focus</a:t>
            </a:r>
            <a:r>
              <a:rPr lang="en-GB" sz="700" dirty="0">
                <a:solidFill>
                  <a:schemeClr val="tx1"/>
                </a:solidFill>
                <a:highlight>
                  <a:srgbClr val="00FFFF"/>
                </a:highlight>
                <a:latin typeface="Century Gothic" panose="020B0502020202020204" pitchFamily="34" charset="0"/>
              </a:rPr>
              <a:t>: Interpret Maps  </a:t>
            </a:r>
          </a:p>
          <a:p>
            <a:endParaRPr lang="en-GB" sz="700" dirty="0">
              <a:solidFill>
                <a:schemeClr val="tx1"/>
              </a:solidFill>
              <a:highlight>
                <a:srgbClr val="00FFFF"/>
              </a:highlight>
              <a:latin typeface="Century Gothic" panose="020B0502020202020204" pitchFamily="34" charset="0"/>
            </a:endParaRPr>
          </a:p>
          <a:p>
            <a:r>
              <a:rPr lang="en-GB" sz="700" dirty="0">
                <a:solidFill>
                  <a:schemeClr val="tx1"/>
                </a:solidFill>
                <a:highlight>
                  <a:srgbClr val="00FFFF"/>
                </a:highlight>
                <a:latin typeface="Century Gothic" panose="020B0502020202020204" pitchFamily="34" charset="0"/>
              </a:rPr>
              <a:t>Introduction to OS map skills including: Analysing different maps and identifying countries. measuring distances, grid references, scale and how to use an Atlas.</a:t>
            </a:r>
            <a:endParaRPr lang="en-GB" sz="700" dirty="0">
              <a:solidFill>
                <a:schemeClr val="tx1">
                  <a:lumMod val="50000"/>
                  <a:lumOff val="50000"/>
                </a:schemeClr>
              </a:solidFill>
              <a:highlight>
                <a:srgbClr val="00FFFF"/>
              </a:highlight>
              <a:latin typeface="Century Gothic" panose="020B0502020202020204" pitchFamily="34" charset="0"/>
            </a:endParaRPr>
          </a:p>
        </p:txBody>
      </p:sp>
      <p:sp>
        <p:nvSpPr>
          <p:cNvPr id="8" name="Rectangle 7"/>
          <p:cNvSpPr/>
          <p:nvPr/>
        </p:nvSpPr>
        <p:spPr>
          <a:xfrm>
            <a:off x="4951551" y="1022727"/>
            <a:ext cx="1327329" cy="103035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GB" sz="700" dirty="0">
              <a:solidFill>
                <a:schemeClr val="tx1"/>
              </a:solidFill>
              <a:latin typeface="Century Gothic" panose="020B0502020202020204" pitchFamily="34" charset="0"/>
            </a:endParaRPr>
          </a:p>
          <a:p>
            <a:r>
              <a:rPr lang="en-GB" sz="700" b="1" dirty="0">
                <a:solidFill>
                  <a:schemeClr val="tx1"/>
                </a:solidFill>
                <a:highlight>
                  <a:srgbClr val="C1C1F5"/>
                </a:highlight>
                <a:latin typeface="Century Gothic" panose="020B0502020202020204" pitchFamily="34" charset="0"/>
              </a:rPr>
              <a:t>Skill focus </a:t>
            </a:r>
            <a:r>
              <a:rPr lang="en-GB" sz="700" dirty="0">
                <a:solidFill>
                  <a:schemeClr val="tx1"/>
                </a:solidFill>
                <a:highlight>
                  <a:srgbClr val="C1C1F5"/>
                </a:highlight>
                <a:latin typeface="Century Gothic" panose="020B0502020202020204" pitchFamily="34" charset="0"/>
              </a:rPr>
              <a:t>– 5 </a:t>
            </a:r>
            <a:r>
              <a:rPr lang="en-GB" sz="700" dirty="0" err="1">
                <a:solidFill>
                  <a:schemeClr val="tx1"/>
                </a:solidFill>
                <a:highlight>
                  <a:srgbClr val="C1C1F5"/>
                </a:highlight>
                <a:latin typeface="Century Gothic" panose="020B0502020202020204" pitchFamily="34" charset="0"/>
              </a:rPr>
              <a:t>Ws</a:t>
            </a:r>
            <a:r>
              <a:rPr lang="en-GB" sz="700" dirty="0">
                <a:solidFill>
                  <a:schemeClr val="tx1"/>
                </a:solidFill>
                <a:highlight>
                  <a:srgbClr val="C1C1F5"/>
                </a:highlight>
                <a:latin typeface="Century Gothic" panose="020B0502020202020204" pitchFamily="34" charset="0"/>
              </a:rPr>
              <a:t> interpret and analyse sources including diagrams &amp; maps </a:t>
            </a:r>
          </a:p>
          <a:p>
            <a:endParaRPr lang="en-GB" sz="700" dirty="0">
              <a:solidFill>
                <a:schemeClr val="tx1"/>
              </a:solidFill>
              <a:highlight>
                <a:srgbClr val="C1C1F5"/>
              </a:highlight>
              <a:latin typeface="Century Gothic" panose="020B0502020202020204" pitchFamily="34" charset="0"/>
            </a:endParaRPr>
          </a:p>
          <a:p>
            <a:r>
              <a:rPr lang="en-GB" sz="700" dirty="0">
                <a:solidFill>
                  <a:schemeClr val="tx1"/>
                </a:solidFill>
                <a:highlight>
                  <a:srgbClr val="C0C0C0"/>
                </a:highlight>
                <a:latin typeface="Century Gothic" panose="020B0502020202020204" pitchFamily="34" charset="0"/>
              </a:rPr>
              <a:t>Introduction to choropleth maps – flooding </a:t>
            </a:r>
          </a:p>
        </p:txBody>
      </p:sp>
      <p:sp>
        <p:nvSpPr>
          <p:cNvPr id="10" name="Rectangle 9"/>
          <p:cNvSpPr/>
          <p:nvPr/>
        </p:nvSpPr>
        <p:spPr>
          <a:xfrm>
            <a:off x="7689048" y="1021037"/>
            <a:ext cx="1308088" cy="103204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700" dirty="0">
              <a:solidFill>
                <a:schemeClr val="tx1"/>
              </a:solidFill>
              <a:latin typeface="Century Gothic" panose="020B0502020202020204" pitchFamily="34" charset="0"/>
            </a:endParaRPr>
          </a:p>
          <a:p>
            <a:pPr algn="ctr"/>
            <a:endParaRPr lang="en-GB" sz="700" b="1" dirty="0">
              <a:solidFill>
                <a:schemeClr val="tx1"/>
              </a:solidFill>
              <a:latin typeface="Century Gothic" panose="020B0502020202020204" pitchFamily="34" charset="0"/>
            </a:endParaRPr>
          </a:p>
          <a:p>
            <a:pPr algn="ctr"/>
            <a:r>
              <a:rPr lang="en-GB" sz="700" b="1" dirty="0">
                <a:solidFill>
                  <a:schemeClr val="tx1"/>
                </a:solidFill>
                <a:highlight>
                  <a:srgbClr val="800080"/>
                </a:highlight>
                <a:latin typeface="Century Gothic" panose="020B0502020202020204" pitchFamily="34" charset="0"/>
              </a:rPr>
              <a:t>Skill focus</a:t>
            </a:r>
            <a:r>
              <a:rPr lang="en-GB" sz="700" dirty="0">
                <a:solidFill>
                  <a:schemeClr val="tx1"/>
                </a:solidFill>
                <a:highlight>
                  <a:srgbClr val="800080"/>
                </a:highlight>
                <a:latin typeface="Century Gothic" panose="020B0502020202020204" pitchFamily="34" charset="0"/>
              </a:rPr>
              <a:t>: - An introduction to climate graphs and numerical data. </a:t>
            </a:r>
          </a:p>
          <a:p>
            <a:pPr algn="ctr"/>
            <a:endParaRPr lang="en-GB" sz="800" dirty="0">
              <a:solidFill>
                <a:schemeClr val="bg1">
                  <a:lumMod val="50000"/>
                </a:schemeClr>
              </a:solidFill>
              <a:latin typeface="Century Gothic" panose="020B0502020202020204" pitchFamily="34" charset="0"/>
            </a:endParaRPr>
          </a:p>
          <a:p>
            <a:pPr algn="ctr"/>
            <a:r>
              <a:rPr lang="en-GB" sz="700" b="1" dirty="0">
                <a:solidFill>
                  <a:schemeClr val="tx1"/>
                </a:solidFill>
                <a:highlight>
                  <a:srgbClr val="008000"/>
                </a:highlight>
                <a:latin typeface="Century Gothic" panose="020B0502020202020204" pitchFamily="34" charset="0"/>
              </a:rPr>
              <a:t>Skill focus </a:t>
            </a:r>
            <a:r>
              <a:rPr lang="en-GB" sz="700" dirty="0">
                <a:solidFill>
                  <a:schemeClr val="tx1"/>
                </a:solidFill>
                <a:highlight>
                  <a:srgbClr val="008000"/>
                </a:highlight>
                <a:latin typeface="Century Gothic" panose="020B0502020202020204" pitchFamily="34" charset="0"/>
              </a:rPr>
              <a:t>Numerical skills </a:t>
            </a:r>
          </a:p>
        </p:txBody>
      </p:sp>
      <p:sp>
        <p:nvSpPr>
          <p:cNvPr id="12" name="Rectangle 11"/>
          <p:cNvSpPr/>
          <p:nvPr/>
        </p:nvSpPr>
        <p:spPr>
          <a:xfrm>
            <a:off x="4935193" y="2957288"/>
            <a:ext cx="1343687" cy="100757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GB" sz="700" b="1" dirty="0">
                <a:solidFill>
                  <a:schemeClr val="tx1"/>
                </a:solidFill>
                <a:highlight>
                  <a:srgbClr val="C1C1F5"/>
                </a:highlight>
                <a:latin typeface="Century Gothic" panose="020B0502020202020204" pitchFamily="34" charset="0"/>
              </a:rPr>
              <a:t>Skill focus: </a:t>
            </a:r>
            <a:r>
              <a:rPr lang="en-GB" sz="700" dirty="0">
                <a:solidFill>
                  <a:schemeClr val="tx1"/>
                </a:solidFill>
                <a:highlight>
                  <a:srgbClr val="C1C1F5"/>
                </a:highlight>
                <a:latin typeface="Century Gothic" panose="020B0502020202020204" pitchFamily="34" charset="0"/>
              </a:rPr>
              <a:t>Source interpretation including Text/Data/ Graphs, photographs, maps and aerial photographs. </a:t>
            </a:r>
          </a:p>
        </p:txBody>
      </p:sp>
      <p:sp>
        <p:nvSpPr>
          <p:cNvPr id="14" name="Rectangle 13"/>
          <p:cNvSpPr/>
          <p:nvPr/>
        </p:nvSpPr>
        <p:spPr>
          <a:xfrm>
            <a:off x="7662281" y="2942297"/>
            <a:ext cx="1320509" cy="101403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700" b="1" dirty="0">
                <a:solidFill>
                  <a:schemeClr val="tx1"/>
                </a:solidFill>
                <a:highlight>
                  <a:srgbClr val="C1C1F5"/>
                </a:highlight>
                <a:latin typeface="Century Gothic" panose="020B0502020202020204" pitchFamily="34" charset="0"/>
              </a:rPr>
              <a:t>Skill focus</a:t>
            </a:r>
            <a:r>
              <a:rPr lang="en-GB" sz="600" dirty="0">
                <a:solidFill>
                  <a:schemeClr val="tx1"/>
                </a:solidFill>
                <a:highlight>
                  <a:srgbClr val="C1C1F5"/>
                </a:highlight>
                <a:latin typeface="Century Gothic" panose="020B0502020202020204" pitchFamily="34" charset="0"/>
              </a:rPr>
              <a:t> Source interpretation including diagrams, Text, Data, Graphs, photographs, maps and aerial photographs. </a:t>
            </a:r>
            <a:endParaRPr lang="en-GB" sz="600" dirty="0">
              <a:solidFill>
                <a:schemeClr val="tx1"/>
              </a:solidFill>
              <a:latin typeface="Century Gothic" panose="020B0502020202020204" pitchFamily="34" charset="0"/>
            </a:endParaRPr>
          </a:p>
        </p:txBody>
      </p:sp>
      <p:sp>
        <p:nvSpPr>
          <p:cNvPr id="16" name="Rectangle 15"/>
          <p:cNvSpPr/>
          <p:nvPr/>
        </p:nvSpPr>
        <p:spPr>
          <a:xfrm>
            <a:off x="9008000" y="2931757"/>
            <a:ext cx="1351595" cy="101811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endParaRPr lang="en-GB" sz="600" dirty="0">
              <a:solidFill>
                <a:schemeClr val="tx1"/>
              </a:solidFill>
              <a:latin typeface="Century Gothic" panose="020B0502020202020204" pitchFamily="34" charset="0"/>
            </a:endParaRPr>
          </a:p>
          <a:p>
            <a:pPr lvl="0" algn="ctr"/>
            <a:r>
              <a:rPr lang="en-GB" sz="600" b="1" dirty="0">
                <a:solidFill>
                  <a:schemeClr val="tx1"/>
                </a:solidFill>
                <a:highlight>
                  <a:srgbClr val="800080"/>
                </a:highlight>
                <a:latin typeface="Century Gothic" panose="020B0502020202020204" pitchFamily="34" charset="0"/>
              </a:rPr>
              <a:t>Skill focus</a:t>
            </a:r>
            <a:r>
              <a:rPr lang="en-GB" sz="600" dirty="0">
                <a:solidFill>
                  <a:schemeClr val="tx1"/>
                </a:solidFill>
                <a:highlight>
                  <a:srgbClr val="800080"/>
                </a:highlight>
                <a:latin typeface="Century Gothic" panose="020B0502020202020204" pitchFamily="34" charset="0"/>
              </a:rPr>
              <a:t>: - Climate graphs.</a:t>
            </a:r>
          </a:p>
          <a:p>
            <a:pPr lvl="0" algn="ctr"/>
            <a:endParaRPr lang="en-GB" sz="600" dirty="0">
              <a:solidFill>
                <a:schemeClr val="tx1"/>
              </a:solidFill>
              <a:highlight>
                <a:srgbClr val="800080"/>
              </a:highlight>
              <a:latin typeface="Century Gothic" panose="020B0502020202020204" pitchFamily="34" charset="0"/>
            </a:endParaRPr>
          </a:p>
          <a:p>
            <a:pPr lvl="0" algn="ctr"/>
            <a:r>
              <a:rPr lang="en-GB" sz="600" dirty="0">
                <a:solidFill>
                  <a:schemeClr val="tx1"/>
                </a:solidFill>
                <a:highlight>
                  <a:srgbClr val="800080"/>
                </a:highlight>
                <a:latin typeface="Century Gothic" panose="020B0502020202020204" pitchFamily="34" charset="0"/>
              </a:rPr>
              <a:t>Interpreting maps, numerical data, graphs and images.</a:t>
            </a:r>
          </a:p>
          <a:p>
            <a:pPr lvl="0" algn="ctr"/>
            <a:endParaRPr lang="en-GB" sz="600" dirty="0">
              <a:solidFill>
                <a:schemeClr val="tx1"/>
              </a:solidFill>
              <a:highlight>
                <a:srgbClr val="800080"/>
              </a:highlight>
              <a:latin typeface="Century Gothic" panose="020B0502020202020204" pitchFamily="34" charset="0"/>
            </a:endParaRPr>
          </a:p>
          <a:p>
            <a:pPr algn="ctr"/>
            <a:r>
              <a:rPr lang="en-GB" sz="600" dirty="0">
                <a:solidFill>
                  <a:schemeClr val="tx1"/>
                </a:solidFill>
                <a:highlight>
                  <a:srgbClr val="C0C0C0"/>
                </a:highlight>
                <a:latin typeface="Century Gothic" panose="020B0502020202020204" pitchFamily="34" charset="0"/>
              </a:rPr>
              <a:t>Interpreting choropleth maps – flooding </a:t>
            </a:r>
          </a:p>
          <a:p>
            <a:pPr lvl="0" algn="ctr"/>
            <a:endParaRPr lang="en-GB" sz="700" dirty="0">
              <a:solidFill>
                <a:schemeClr val="tx1"/>
              </a:solidFill>
              <a:highlight>
                <a:srgbClr val="800080"/>
              </a:highlight>
              <a:latin typeface="Century Gothic" panose="020B0502020202020204" pitchFamily="34" charset="0"/>
            </a:endParaRPr>
          </a:p>
        </p:txBody>
      </p:sp>
      <p:sp>
        <p:nvSpPr>
          <p:cNvPr id="5" name="Block Arc 4"/>
          <p:cNvSpPr/>
          <p:nvPr/>
        </p:nvSpPr>
        <p:spPr>
          <a:xfrm rot="5400000">
            <a:off x="8643975" y="535459"/>
            <a:ext cx="3480832" cy="2837794"/>
          </a:xfrm>
          <a:prstGeom prst="blockArc">
            <a:avLst>
              <a:gd name="adj1" fmla="val 10775961"/>
              <a:gd name="adj2" fmla="val 2468"/>
              <a:gd name="adj3" fmla="val 49993"/>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solidFill>
                <a:schemeClr val="tx1"/>
              </a:solidFill>
              <a:latin typeface="Century Gothic" panose="020B0502020202020204" pitchFamily="34" charset="0"/>
            </a:endParaRPr>
          </a:p>
        </p:txBody>
      </p:sp>
      <p:sp>
        <p:nvSpPr>
          <p:cNvPr id="34" name="Rectangle 33"/>
          <p:cNvSpPr/>
          <p:nvPr/>
        </p:nvSpPr>
        <p:spPr>
          <a:xfrm>
            <a:off x="9017062" y="2158800"/>
            <a:ext cx="1334815"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1. Welcome to Africa</a:t>
            </a:r>
          </a:p>
          <a:p>
            <a:pPr algn="ctr"/>
            <a:r>
              <a:rPr lang="en-GB" sz="800" dirty="0">
                <a:solidFill>
                  <a:schemeClr val="tx1"/>
                </a:solidFill>
                <a:latin typeface="Century Gothic" panose="020B0502020202020204" pitchFamily="34" charset="0"/>
              </a:rPr>
              <a:t>Focus on Kenya</a:t>
            </a:r>
          </a:p>
          <a:p>
            <a:pPr algn="ctr"/>
            <a:r>
              <a:rPr lang="en-GB" sz="800" dirty="0">
                <a:solidFill>
                  <a:schemeClr val="tx1"/>
                </a:solidFill>
                <a:latin typeface="Century Gothic" panose="020B0502020202020204" pitchFamily="34" charset="0"/>
              </a:rPr>
              <a:t>Population &amp; Settlement</a:t>
            </a:r>
          </a:p>
          <a:p>
            <a:pPr algn="ctr"/>
            <a:r>
              <a:rPr lang="en-GB" sz="800" dirty="0">
                <a:solidFill>
                  <a:schemeClr val="tx1"/>
                </a:solidFill>
                <a:latin typeface="Century Gothic" panose="020B0502020202020204" pitchFamily="34" charset="0"/>
              </a:rPr>
              <a:t>Tourism</a:t>
            </a:r>
          </a:p>
        </p:txBody>
      </p:sp>
      <p:sp>
        <p:nvSpPr>
          <p:cNvPr id="35" name="Rectangle 34"/>
          <p:cNvSpPr/>
          <p:nvPr/>
        </p:nvSpPr>
        <p:spPr>
          <a:xfrm>
            <a:off x="6287225" y="4916344"/>
            <a:ext cx="1322990" cy="101943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800" b="1" dirty="0">
                <a:solidFill>
                  <a:schemeClr val="tx1"/>
                </a:solidFill>
                <a:highlight>
                  <a:srgbClr val="C1C1F5"/>
                </a:highlight>
                <a:latin typeface="Century Gothic" panose="020B0502020202020204" pitchFamily="34" charset="0"/>
              </a:rPr>
              <a:t>Skill focus</a:t>
            </a:r>
            <a:r>
              <a:rPr lang="en-GB" sz="700" dirty="0">
                <a:solidFill>
                  <a:schemeClr val="tx1"/>
                </a:solidFill>
                <a:highlight>
                  <a:srgbClr val="C1C1F5"/>
                </a:highlight>
                <a:latin typeface="Century Gothic" panose="020B0502020202020204" pitchFamily="34" charset="0"/>
              </a:rPr>
              <a:t> Source interpretation including diagrams, Text, Data, Graphs, photographs, maps and aerial photographs. </a:t>
            </a:r>
            <a:endParaRPr lang="en-GB" sz="700" dirty="0">
              <a:solidFill>
                <a:schemeClr val="tx1"/>
              </a:solidFill>
              <a:latin typeface="Century Gothic" panose="020B0502020202020204" pitchFamily="34" charset="0"/>
            </a:endParaRPr>
          </a:p>
          <a:p>
            <a:endParaRPr lang="en-GB" sz="700" dirty="0">
              <a:solidFill>
                <a:schemeClr val="tx1"/>
              </a:solidFill>
              <a:latin typeface="Century Gothic" panose="020B0502020202020204" pitchFamily="34" charset="0"/>
            </a:endParaRPr>
          </a:p>
        </p:txBody>
      </p:sp>
      <p:sp>
        <p:nvSpPr>
          <p:cNvPr id="37" name="Rectangle 36"/>
          <p:cNvSpPr/>
          <p:nvPr/>
        </p:nvSpPr>
        <p:spPr>
          <a:xfrm>
            <a:off x="4977404" y="4888892"/>
            <a:ext cx="1286429" cy="1070096"/>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800" b="1" dirty="0">
                <a:solidFill>
                  <a:schemeClr val="tx1"/>
                </a:solidFill>
                <a:highlight>
                  <a:srgbClr val="C1C1F5"/>
                </a:highlight>
                <a:latin typeface="Century Gothic" panose="020B0502020202020204" pitchFamily="34" charset="0"/>
              </a:rPr>
              <a:t>Skill focus</a:t>
            </a:r>
            <a:r>
              <a:rPr lang="en-GB" sz="700" dirty="0">
                <a:solidFill>
                  <a:schemeClr val="tx1"/>
                </a:solidFill>
                <a:highlight>
                  <a:srgbClr val="C1C1F5"/>
                </a:highlight>
                <a:latin typeface="Century Gothic" panose="020B0502020202020204" pitchFamily="34" charset="0"/>
              </a:rPr>
              <a:t> Source interpretation including diagrams, Text, Data, Graphs, photographs, maps and aerial photographs. </a:t>
            </a:r>
            <a:endParaRPr lang="en-GB" sz="700" dirty="0">
              <a:solidFill>
                <a:schemeClr val="tx1"/>
              </a:solidFill>
              <a:latin typeface="Century Gothic" panose="020B0502020202020204" pitchFamily="34" charset="0"/>
            </a:endParaRPr>
          </a:p>
        </p:txBody>
      </p:sp>
      <p:sp>
        <p:nvSpPr>
          <p:cNvPr id="39" name="Rectangle 38"/>
          <p:cNvSpPr/>
          <p:nvPr/>
        </p:nvSpPr>
        <p:spPr>
          <a:xfrm>
            <a:off x="9019651" y="4895832"/>
            <a:ext cx="1301264" cy="103393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endParaRPr lang="en-GB" sz="700" dirty="0">
              <a:solidFill>
                <a:schemeClr val="tx1"/>
              </a:solidFill>
              <a:latin typeface="Century Gothic" panose="020B0502020202020204" pitchFamily="34" charset="0"/>
            </a:endParaRPr>
          </a:p>
          <a:p>
            <a:pPr lvl="0" algn="ctr"/>
            <a:endParaRPr lang="en-GB" sz="700" dirty="0">
              <a:solidFill>
                <a:schemeClr val="tx1"/>
              </a:solidFill>
              <a:latin typeface="Century Gothic" panose="020B0502020202020204" pitchFamily="34" charset="0"/>
            </a:endParaRPr>
          </a:p>
          <a:p>
            <a:pPr lvl="0" algn="ctr"/>
            <a:r>
              <a:rPr lang="en-GB" sz="700" b="1" dirty="0">
                <a:solidFill>
                  <a:schemeClr val="tx1"/>
                </a:solidFill>
                <a:highlight>
                  <a:srgbClr val="00FFFF"/>
                </a:highlight>
                <a:latin typeface="Century Gothic" panose="020B0502020202020204" pitchFamily="34" charset="0"/>
              </a:rPr>
              <a:t>Skill focus</a:t>
            </a:r>
            <a:r>
              <a:rPr lang="en-GB" sz="700" dirty="0">
                <a:solidFill>
                  <a:schemeClr val="tx1"/>
                </a:solidFill>
                <a:highlight>
                  <a:srgbClr val="00FFFF"/>
                </a:highlight>
                <a:latin typeface="Century Gothic" panose="020B0502020202020204" pitchFamily="34" charset="0"/>
              </a:rPr>
              <a:t>: OS maps Grid reference mastery</a:t>
            </a:r>
          </a:p>
        </p:txBody>
      </p:sp>
      <p:sp>
        <p:nvSpPr>
          <p:cNvPr id="40" name="Rectangle 39"/>
          <p:cNvSpPr/>
          <p:nvPr/>
        </p:nvSpPr>
        <p:spPr>
          <a:xfrm>
            <a:off x="9013993" y="6028899"/>
            <a:ext cx="1294718"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1.Shaping the landscape - Rivers </a:t>
            </a:r>
          </a:p>
          <a:p>
            <a:pPr algn="ctr"/>
            <a:r>
              <a:rPr lang="en-GB" sz="600" dirty="0">
                <a:solidFill>
                  <a:schemeClr val="tx1"/>
                </a:solidFill>
                <a:latin typeface="Century Gothic" panose="020B0502020202020204" pitchFamily="34" charset="0"/>
              </a:rPr>
              <a:t>Rivers long &amp; cross profiles. Factors affecting drainage basins . River floods.</a:t>
            </a:r>
          </a:p>
          <a:p>
            <a:pPr algn="ctr"/>
            <a:r>
              <a:rPr lang="en-GB" sz="600" dirty="0">
                <a:solidFill>
                  <a:schemeClr val="tx1"/>
                </a:solidFill>
                <a:latin typeface="Century Gothic" panose="020B0502020202020204" pitchFamily="34" charset="0"/>
              </a:rPr>
              <a:t>Including Fieldwork </a:t>
            </a:r>
          </a:p>
          <a:p>
            <a:pPr algn="ctr"/>
            <a:endParaRPr lang="en-GB" sz="500" dirty="0">
              <a:solidFill>
                <a:schemeClr val="tx1"/>
              </a:solidFill>
              <a:latin typeface="Century Gothic" panose="020B0502020202020204" pitchFamily="34" charset="0"/>
            </a:endParaRPr>
          </a:p>
        </p:txBody>
      </p:sp>
      <p:sp>
        <p:nvSpPr>
          <p:cNvPr id="42" name="Rectangle 41"/>
          <p:cNvSpPr/>
          <p:nvPr/>
        </p:nvSpPr>
        <p:spPr>
          <a:xfrm>
            <a:off x="7644181" y="6021531"/>
            <a:ext cx="1309786"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700" b="1" dirty="0">
                <a:solidFill>
                  <a:schemeClr val="tx1"/>
                </a:solidFill>
                <a:latin typeface="Century Gothic" panose="020B0502020202020204" pitchFamily="34" charset="0"/>
              </a:rPr>
              <a:t>2.How Ecosystems function &amp; Ecosystems under threat</a:t>
            </a:r>
          </a:p>
          <a:p>
            <a:pPr algn="ctr"/>
            <a:r>
              <a:rPr lang="en-GB" sz="600" dirty="0">
                <a:solidFill>
                  <a:schemeClr val="tx1"/>
                </a:solidFill>
                <a:latin typeface="Century Gothic" panose="020B0502020202020204" pitchFamily="34" charset="0"/>
              </a:rPr>
              <a:t> </a:t>
            </a:r>
            <a:r>
              <a:rPr lang="en-GB" sz="500" dirty="0">
                <a:solidFill>
                  <a:schemeClr val="tx1"/>
                </a:solidFill>
                <a:latin typeface="Century Gothic" panose="020B0502020202020204" pitchFamily="34" charset="0"/>
              </a:rPr>
              <a:t>Two contrasting Ecosystems , biomes, tropical rainforests, semi arid deserts</a:t>
            </a:r>
            <a:endParaRPr lang="en-GB" sz="800" b="1" dirty="0">
              <a:solidFill>
                <a:schemeClr val="tx1"/>
              </a:solidFill>
              <a:latin typeface="Century Gothic" panose="020B0502020202020204" pitchFamily="34" charset="0"/>
            </a:endParaRPr>
          </a:p>
          <a:p>
            <a:pPr algn="ctr"/>
            <a:r>
              <a:rPr lang="en-GB" sz="500" dirty="0">
                <a:solidFill>
                  <a:schemeClr val="tx1"/>
                </a:solidFill>
                <a:latin typeface="Century Gothic" panose="020B0502020202020204" pitchFamily="34" charset="0"/>
              </a:rPr>
              <a:t> </a:t>
            </a:r>
          </a:p>
          <a:p>
            <a:pPr algn="ctr"/>
            <a:endParaRPr lang="en-GB" sz="700" dirty="0">
              <a:solidFill>
                <a:schemeClr val="tx1"/>
              </a:solidFill>
              <a:latin typeface="Century Gothic" panose="020B0502020202020204" pitchFamily="34" charset="0"/>
            </a:endParaRPr>
          </a:p>
        </p:txBody>
      </p:sp>
      <p:sp>
        <p:nvSpPr>
          <p:cNvPr id="43" name="Rectangle 42"/>
          <p:cNvSpPr/>
          <p:nvPr/>
        </p:nvSpPr>
        <p:spPr>
          <a:xfrm>
            <a:off x="6293701" y="6805755"/>
            <a:ext cx="1297707" cy="1019431"/>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entury Gothic" panose="020B0502020202020204" pitchFamily="34" charset="0"/>
              </a:rPr>
              <a:t>Retrieval : Build on existing KS3 knowledge to understand the link between weather and climate change and why it is variable. Describe the causes and effect.  Describe and analyse the Social, economic and environmental impact of climate change.  Investigate two extreme weather events.</a:t>
            </a:r>
            <a:endParaRPr lang="en-GB" sz="1600" dirty="0">
              <a:solidFill>
                <a:schemeClr val="tx1">
                  <a:lumMod val="50000"/>
                  <a:lumOff val="50000"/>
                </a:schemeClr>
              </a:solidFill>
              <a:latin typeface="Century Gothic" panose="020B0502020202020204" pitchFamily="34" charset="0"/>
            </a:endParaRPr>
          </a:p>
          <a:p>
            <a:pPr lvl="0" algn="ctr"/>
            <a:endParaRPr lang="en-GB" sz="1200" dirty="0">
              <a:solidFill>
                <a:prstClr val="black">
                  <a:lumMod val="50000"/>
                  <a:lumOff val="50000"/>
                </a:prstClr>
              </a:solidFill>
              <a:latin typeface="Century Gothic" panose="020B0502020202020204" pitchFamily="34" charset="0"/>
            </a:endParaRPr>
          </a:p>
        </p:txBody>
      </p:sp>
      <p:sp>
        <p:nvSpPr>
          <p:cNvPr id="45" name="Rectangle 44"/>
          <p:cNvSpPr/>
          <p:nvPr/>
        </p:nvSpPr>
        <p:spPr>
          <a:xfrm>
            <a:off x="7656416" y="6793224"/>
            <a:ext cx="1296043" cy="103868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entury Gothic" panose="020B0502020202020204" pitchFamily="34" charset="0"/>
              </a:rPr>
              <a:t>Retrieval : Build on existing KS3 knowledge. Investigate two contrasting ecosystems to describe and explain the influencing relationships of individual biomes and climate. Compare and analyse data sets, graphs and maps.  Investigate how small scale ecosystems are managed in the UK.</a:t>
            </a:r>
            <a:endParaRPr lang="en-GB" sz="1050" dirty="0">
              <a:solidFill>
                <a:schemeClr val="tx1">
                  <a:lumMod val="50000"/>
                  <a:lumOff val="50000"/>
                </a:schemeClr>
              </a:solidFill>
              <a:latin typeface="Century Gothic" panose="020B0502020202020204" pitchFamily="34" charset="0"/>
            </a:endParaRPr>
          </a:p>
        </p:txBody>
      </p:sp>
      <p:sp>
        <p:nvSpPr>
          <p:cNvPr id="47" name="Block Arc 46"/>
          <p:cNvSpPr/>
          <p:nvPr/>
        </p:nvSpPr>
        <p:spPr>
          <a:xfrm rot="5400000">
            <a:off x="8617518" y="4419070"/>
            <a:ext cx="3480832" cy="2837794"/>
          </a:xfrm>
          <a:prstGeom prst="blockArc">
            <a:avLst>
              <a:gd name="adj1" fmla="val 10777631"/>
              <a:gd name="adj2" fmla="val 2468"/>
              <a:gd name="adj3" fmla="val 49993"/>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solidFill>
                <a:schemeClr val="tx1"/>
              </a:solidFill>
              <a:latin typeface="Century Gothic" panose="020B0502020202020204" pitchFamily="34" charset="0"/>
            </a:endParaRPr>
          </a:p>
        </p:txBody>
      </p:sp>
      <p:sp>
        <p:nvSpPr>
          <p:cNvPr id="49" name="Rectangle 48"/>
          <p:cNvSpPr/>
          <p:nvPr/>
        </p:nvSpPr>
        <p:spPr>
          <a:xfrm>
            <a:off x="3578932" y="6027417"/>
            <a:ext cx="1301880"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700" b="1" dirty="0">
                <a:solidFill>
                  <a:schemeClr val="tx1"/>
                </a:solidFill>
                <a:latin typeface="Century Gothic" panose="020B0502020202020204" pitchFamily="34" charset="0"/>
              </a:rPr>
              <a:t>5.URBAN AND RURAL PROCESSES AND CHANGE IN THE UK.</a:t>
            </a:r>
          </a:p>
          <a:p>
            <a:r>
              <a:rPr lang="en-GB" sz="700" dirty="0">
                <a:solidFill>
                  <a:schemeClr val="tx1"/>
                </a:solidFill>
                <a:latin typeface="Century Gothic" panose="020B0502020202020204" pitchFamily="34" charset="0"/>
              </a:rPr>
              <a:t>Reasons for changes, social and economic.</a:t>
            </a:r>
          </a:p>
          <a:p>
            <a:r>
              <a:rPr lang="en-GB" sz="700" dirty="0">
                <a:solidFill>
                  <a:schemeClr val="tx1"/>
                </a:solidFill>
                <a:latin typeface="Century Gothic" panose="020B0502020202020204" pitchFamily="34" charset="0"/>
              </a:rPr>
              <a:t>Including fieldwork </a:t>
            </a:r>
          </a:p>
          <a:p>
            <a:r>
              <a:rPr lang="en-GB" sz="700" dirty="0">
                <a:solidFill>
                  <a:schemeClr val="tx1"/>
                </a:solidFill>
                <a:latin typeface="Century Gothic" panose="020B0502020202020204" pitchFamily="34" charset="0"/>
              </a:rPr>
              <a:t> </a:t>
            </a:r>
          </a:p>
        </p:txBody>
      </p:sp>
      <p:sp>
        <p:nvSpPr>
          <p:cNvPr id="50" name="Rectangle 49"/>
          <p:cNvSpPr/>
          <p:nvPr/>
        </p:nvSpPr>
        <p:spPr>
          <a:xfrm>
            <a:off x="3590962" y="6798186"/>
            <a:ext cx="1293997" cy="102700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entury Gothic" panose="020B0502020202020204" pitchFamily="34" charset="0"/>
              </a:rPr>
              <a:t>Investigate the changes taking place where people live in the UK </a:t>
            </a:r>
          </a:p>
          <a:p>
            <a:pPr algn="ctr"/>
            <a:r>
              <a:rPr lang="en-GB" sz="600" dirty="0">
                <a:solidFill>
                  <a:schemeClr val="tx1"/>
                </a:solidFill>
                <a:latin typeface="Century Gothic" panose="020B0502020202020204" pitchFamily="34" charset="0"/>
              </a:rPr>
              <a:t>Explain what factors drive change in urban and rural areas of the UK. Interpret and annotate maps, data, images and diagrams to evaluate the changes for retail and leisure.</a:t>
            </a:r>
          </a:p>
        </p:txBody>
      </p:sp>
      <p:sp>
        <p:nvSpPr>
          <p:cNvPr id="51" name="Rectangle 50"/>
          <p:cNvSpPr/>
          <p:nvPr/>
        </p:nvSpPr>
        <p:spPr>
          <a:xfrm>
            <a:off x="2235175" y="7880362"/>
            <a:ext cx="1297707"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700" b="1" dirty="0">
                <a:solidFill>
                  <a:schemeClr val="tx1"/>
                </a:solidFill>
                <a:latin typeface="Century Gothic" panose="020B0502020202020204" pitchFamily="34" charset="0"/>
              </a:rPr>
              <a:t>1..GLOBAL PERSPECTIVE ON DEVELOPMENT ISSUES.</a:t>
            </a:r>
          </a:p>
          <a:p>
            <a:pPr algn="ctr"/>
            <a:r>
              <a:rPr lang="en-GB" sz="700" dirty="0">
                <a:solidFill>
                  <a:schemeClr val="tx1"/>
                </a:solidFill>
                <a:latin typeface="Century Gothic" panose="020B0502020202020204" pitchFamily="34" charset="0"/>
              </a:rPr>
              <a:t>Trading links-Imports- Exports- Fairtrade</a:t>
            </a:r>
          </a:p>
          <a:p>
            <a:pPr algn="ctr"/>
            <a:r>
              <a:rPr lang="en-GB" sz="700" dirty="0">
                <a:solidFill>
                  <a:schemeClr val="tx1"/>
                </a:solidFill>
                <a:latin typeface="Century Gothic" panose="020B0502020202020204" pitchFamily="34" charset="0"/>
              </a:rPr>
              <a:t>Economic and social indicators</a:t>
            </a:r>
          </a:p>
        </p:txBody>
      </p:sp>
      <p:sp>
        <p:nvSpPr>
          <p:cNvPr id="52" name="Rectangle 51"/>
          <p:cNvSpPr/>
          <p:nvPr/>
        </p:nvSpPr>
        <p:spPr>
          <a:xfrm>
            <a:off x="2235175" y="8636529"/>
            <a:ext cx="1297607" cy="87815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entury Gothic" panose="020B0502020202020204" pitchFamily="34" charset="0"/>
              </a:rPr>
              <a:t>Retrieval : Build on existing knowledge. Explore the global patterns of development. Explain how countries are connected through development. Evaluate the causes and consequences of uneven development. Aid projects</a:t>
            </a:r>
            <a:endParaRPr lang="en-GB" sz="600" dirty="0">
              <a:solidFill>
                <a:schemeClr val="tx1">
                  <a:lumMod val="50000"/>
                  <a:lumOff val="50000"/>
                </a:schemeClr>
              </a:solidFill>
              <a:latin typeface="Century Gothic" panose="020B0502020202020204" pitchFamily="34" charset="0"/>
            </a:endParaRPr>
          </a:p>
          <a:p>
            <a:pPr lvl="0" algn="ctr"/>
            <a:endParaRPr lang="en-GB" sz="1600" dirty="0">
              <a:solidFill>
                <a:prstClr val="black">
                  <a:lumMod val="50000"/>
                  <a:lumOff val="50000"/>
                </a:prstClr>
              </a:solidFill>
              <a:latin typeface="Century Gothic" panose="020B0502020202020204" pitchFamily="34" charset="0"/>
            </a:endParaRPr>
          </a:p>
        </p:txBody>
      </p:sp>
      <p:sp>
        <p:nvSpPr>
          <p:cNvPr id="53" name="Rectangle 52"/>
          <p:cNvSpPr/>
          <p:nvPr/>
        </p:nvSpPr>
        <p:spPr>
          <a:xfrm>
            <a:off x="3596835" y="7885533"/>
            <a:ext cx="1269473"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700" b="1" dirty="0">
                <a:solidFill>
                  <a:schemeClr val="tx1"/>
                </a:solidFill>
                <a:latin typeface="Century Gothic" panose="020B0502020202020204" pitchFamily="34" charset="0"/>
              </a:rPr>
              <a:t>2.Water Resources, Management &amp; Desertification </a:t>
            </a:r>
          </a:p>
          <a:p>
            <a:pPr algn="ctr"/>
            <a:r>
              <a:rPr lang="en-GB" sz="600" dirty="0">
                <a:solidFill>
                  <a:schemeClr val="tx1"/>
                </a:solidFill>
                <a:latin typeface="Century Gothic" panose="020B0502020202020204" pitchFamily="34" charset="0"/>
              </a:rPr>
              <a:t>Global Water supply &amp; demand . Water management schemes . Sustainable futures</a:t>
            </a:r>
          </a:p>
        </p:txBody>
      </p:sp>
      <p:sp>
        <p:nvSpPr>
          <p:cNvPr id="54" name="Rectangle 53"/>
          <p:cNvSpPr/>
          <p:nvPr/>
        </p:nvSpPr>
        <p:spPr>
          <a:xfrm>
            <a:off x="3596835" y="8642877"/>
            <a:ext cx="1254364" cy="87180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600" dirty="0">
                <a:solidFill>
                  <a:schemeClr val="tx1"/>
                </a:solidFill>
                <a:latin typeface="Century Gothic" panose="020B0502020202020204" pitchFamily="34" charset="0"/>
              </a:rPr>
              <a:t>Investigate why supply and demand for water varies over time and location.</a:t>
            </a:r>
          </a:p>
          <a:p>
            <a:pPr lvl="0" algn="ctr"/>
            <a:r>
              <a:rPr lang="en-GB" sz="600" dirty="0">
                <a:solidFill>
                  <a:schemeClr val="tx1"/>
                </a:solidFill>
                <a:latin typeface="Century Gothic" panose="020B0502020202020204" pitchFamily="34" charset="0"/>
              </a:rPr>
              <a:t>Explain what happens when demand exceeds supply. Evaluate how water is supply is managed in different countries. </a:t>
            </a:r>
          </a:p>
        </p:txBody>
      </p:sp>
      <p:sp>
        <p:nvSpPr>
          <p:cNvPr id="56" name="Block Arc 55"/>
          <p:cNvSpPr/>
          <p:nvPr/>
        </p:nvSpPr>
        <p:spPr>
          <a:xfrm rot="16200000">
            <a:off x="386738" y="2460038"/>
            <a:ext cx="3480832" cy="2837794"/>
          </a:xfrm>
          <a:prstGeom prst="blockArc">
            <a:avLst>
              <a:gd name="adj1" fmla="val 10775961"/>
              <a:gd name="adj2" fmla="val 2312"/>
              <a:gd name="adj3" fmla="val 49992"/>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solidFill>
                <a:schemeClr val="tx1"/>
              </a:solidFill>
              <a:latin typeface="Century Gothic" panose="020B0502020202020204" pitchFamily="34" charset="0"/>
            </a:endParaRPr>
          </a:p>
        </p:txBody>
      </p:sp>
      <p:sp>
        <p:nvSpPr>
          <p:cNvPr id="59" name="Block Arc 58"/>
          <p:cNvSpPr/>
          <p:nvPr/>
        </p:nvSpPr>
        <p:spPr>
          <a:xfrm rot="16200000">
            <a:off x="383853" y="6300190"/>
            <a:ext cx="3480832" cy="2837794"/>
          </a:xfrm>
          <a:prstGeom prst="blockArc">
            <a:avLst>
              <a:gd name="adj1" fmla="val 10775961"/>
              <a:gd name="adj2" fmla="val 2468"/>
              <a:gd name="adj3" fmla="val 49993"/>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solidFill>
                <a:schemeClr val="tx1"/>
              </a:solidFill>
              <a:latin typeface="Century Gothic" panose="020B0502020202020204" pitchFamily="34" charset="0"/>
            </a:endParaRPr>
          </a:p>
        </p:txBody>
      </p:sp>
      <p:grpSp>
        <p:nvGrpSpPr>
          <p:cNvPr id="2" name="Group 1"/>
          <p:cNvGrpSpPr/>
          <p:nvPr/>
        </p:nvGrpSpPr>
        <p:grpSpPr>
          <a:xfrm>
            <a:off x="1535857" y="1768625"/>
            <a:ext cx="9422194" cy="6136194"/>
            <a:chOff x="1535857" y="1768625"/>
            <a:chExt cx="9422194" cy="6136194"/>
          </a:xfrm>
          <a:pattFill prst="zigZag">
            <a:fgClr>
              <a:srgbClr val="6600FF"/>
            </a:fgClr>
            <a:bgClr>
              <a:schemeClr val="bg1"/>
            </a:bgClr>
          </a:pattFill>
        </p:grpSpPr>
        <p:sp>
          <p:nvSpPr>
            <p:cNvPr id="20" name="Chord 19"/>
            <p:cNvSpPr/>
            <p:nvPr/>
          </p:nvSpPr>
          <p:spPr>
            <a:xfrm rot="5400000">
              <a:off x="10147823" y="1328290"/>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sp>
          <p:nvSpPr>
            <p:cNvPr id="48" name="Chord 47"/>
            <p:cNvSpPr/>
            <p:nvPr/>
          </p:nvSpPr>
          <p:spPr>
            <a:xfrm rot="5400000">
              <a:off x="10111037" y="5212686"/>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sp>
          <p:nvSpPr>
            <p:cNvPr id="57" name="Chord 56"/>
            <p:cNvSpPr/>
            <p:nvPr/>
          </p:nvSpPr>
          <p:spPr>
            <a:xfrm rot="16200000">
              <a:off x="1979077" y="3254438"/>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sp>
          <p:nvSpPr>
            <p:cNvPr id="60" name="Chord 59"/>
            <p:cNvSpPr/>
            <p:nvPr/>
          </p:nvSpPr>
          <p:spPr>
            <a:xfrm rot="16200000">
              <a:off x="1976192" y="7094590"/>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grpSp>
      <p:sp>
        <p:nvSpPr>
          <p:cNvPr id="61" name="Rounded Rectangle 60"/>
          <p:cNvSpPr/>
          <p:nvPr/>
        </p:nvSpPr>
        <p:spPr>
          <a:xfrm>
            <a:off x="124964" y="170744"/>
            <a:ext cx="2074462" cy="1884549"/>
          </a:xfrm>
          <a:prstGeom prst="roundRect">
            <a:avLst>
              <a:gd name="adj" fmla="val 5646"/>
            </a:avLst>
          </a:prstGeom>
          <a:solidFill>
            <a:schemeClr val="bg1"/>
          </a:solidFill>
          <a:ln w="9525">
            <a:solidFill>
              <a:schemeClr val="tx1"/>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800" b="1" dirty="0">
                <a:solidFill>
                  <a:srgbClr val="6600FF"/>
                </a:solidFill>
                <a:latin typeface="Century Gothic" panose="020B0502020202020204" pitchFamily="34" charset="0"/>
              </a:rPr>
              <a:t>KS1 &amp; KS2 Knowledge and Skills.</a:t>
            </a:r>
          </a:p>
          <a:p>
            <a:pPr algn="ctr"/>
            <a:endParaRPr lang="en-GB" sz="800" dirty="0">
              <a:solidFill>
                <a:srgbClr val="6600FF"/>
              </a:solidFill>
              <a:latin typeface="Century Gothic" panose="020B0502020202020204" pitchFamily="34" charset="0"/>
            </a:endParaRPr>
          </a:p>
          <a:p>
            <a:pPr algn="ctr"/>
            <a:r>
              <a:rPr lang="en-GB" sz="800" dirty="0">
                <a:solidFill>
                  <a:srgbClr val="6600FF"/>
                </a:solidFill>
                <a:latin typeface="Century Gothic" panose="020B0502020202020204" pitchFamily="34" charset="0"/>
              </a:rPr>
              <a:t>Name and locate continents and oceans.</a:t>
            </a:r>
          </a:p>
          <a:p>
            <a:pPr algn="ctr"/>
            <a:r>
              <a:rPr lang="en-GB" sz="800" dirty="0">
                <a:solidFill>
                  <a:srgbClr val="6600FF"/>
                </a:solidFill>
                <a:latin typeface="Century Gothic" panose="020B0502020202020204" pitchFamily="34" charset="0"/>
              </a:rPr>
              <a:t>Identify characteristics of countries and capital cities.</a:t>
            </a:r>
          </a:p>
          <a:p>
            <a:pPr algn="ctr"/>
            <a:r>
              <a:rPr lang="en-GB" sz="800" dirty="0">
                <a:solidFill>
                  <a:srgbClr val="6600FF"/>
                </a:solidFill>
                <a:latin typeface="Century Gothic" panose="020B0502020202020204" pitchFamily="34" charset="0"/>
              </a:rPr>
              <a:t>Identify seasonal and daily weather patterns in the UK.</a:t>
            </a:r>
          </a:p>
          <a:p>
            <a:pPr algn="ctr"/>
            <a:r>
              <a:rPr lang="en-GB" sz="800" dirty="0">
                <a:solidFill>
                  <a:srgbClr val="6600FF"/>
                </a:solidFill>
                <a:latin typeface="Century Gothic" panose="020B0502020202020204" pitchFamily="34" charset="0"/>
              </a:rPr>
              <a:t>Locate hot and cold countries around the world and understand why they differ due to the equator. </a:t>
            </a:r>
          </a:p>
          <a:p>
            <a:pPr algn="ctr"/>
            <a:r>
              <a:rPr lang="en-GB" sz="800" dirty="0">
                <a:solidFill>
                  <a:srgbClr val="6600FF"/>
                </a:solidFill>
                <a:latin typeface="Century Gothic" panose="020B0502020202020204" pitchFamily="34" charset="0"/>
              </a:rPr>
              <a:t>Use world maps, atlases and globes to identify the UK and countries around the world. </a:t>
            </a:r>
          </a:p>
          <a:p>
            <a:pPr algn="ctr"/>
            <a:endParaRPr lang="en-GB" sz="800" dirty="0">
              <a:solidFill>
                <a:srgbClr val="6600FF"/>
              </a:solidFill>
              <a:latin typeface="Century Gothic" panose="020B0502020202020204" pitchFamily="34" charset="0"/>
            </a:endParaRPr>
          </a:p>
          <a:p>
            <a:pPr algn="ctr"/>
            <a:endParaRPr lang="en-GB" sz="800" dirty="0">
              <a:solidFill>
                <a:srgbClr val="6600FF"/>
              </a:solidFill>
              <a:latin typeface="Century Gothic" panose="020B0502020202020204" pitchFamily="34" charset="0"/>
            </a:endParaRPr>
          </a:p>
          <a:p>
            <a:pPr algn="ctr"/>
            <a:endParaRPr lang="en-GB" sz="800" dirty="0">
              <a:solidFill>
                <a:srgbClr val="6600FF"/>
              </a:solidFill>
              <a:latin typeface="Century Gothic" panose="020B0502020202020204" pitchFamily="34" charset="0"/>
            </a:endParaRPr>
          </a:p>
          <a:p>
            <a:pPr algn="ctr"/>
            <a:endParaRPr lang="en-GB" sz="1100" dirty="0">
              <a:solidFill>
                <a:srgbClr val="6600FF"/>
              </a:solidFill>
              <a:latin typeface="Century Gothic" panose="020B0502020202020204" pitchFamily="34" charset="0"/>
            </a:endParaRPr>
          </a:p>
          <a:p>
            <a:pPr algn="ctr"/>
            <a:endParaRPr lang="en-GB" sz="1100" dirty="0">
              <a:solidFill>
                <a:srgbClr val="6600FF"/>
              </a:solidFill>
              <a:latin typeface="Century Gothic" panose="020B0502020202020204" pitchFamily="34" charset="0"/>
            </a:endParaRPr>
          </a:p>
        </p:txBody>
      </p:sp>
      <p:sp>
        <p:nvSpPr>
          <p:cNvPr id="63" name="Circular Arrow 62"/>
          <p:cNvSpPr/>
          <p:nvPr/>
        </p:nvSpPr>
        <p:spPr>
          <a:xfrm flipV="1">
            <a:off x="8288244" y="4470597"/>
            <a:ext cx="4098526" cy="4266543"/>
          </a:xfrm>
          <a:prstGeom prst="circularArrow">
            <a:avLst>
              <a:gd name="adj1" fmla="val 12498"/>
              <a:gd name="adj2" fmla="val 1031813"/>
              <a:gd name="adj3" fmla="val 17987673"/>
              <a:gd name="adj4" fmla="val 16121556"/>
              <a:gd name="adj5" fmla="val 12754"/>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64" name="Right Arrow 63"/>
          <p:cNvSpPr/>
          <p:nvPr/>
        </p:nvSpPr>
        <p:spPr>
          <a:xfrm>
            <a:off x="10332770" y="8534152"/>
            <a:ext cx="1583927" cy="1067047"/>
          </a:xfrm>
          <a:prstGeom prst="rightArrow">
            <a:avLst>
              <a:gd name="adj1" fmla="val 70497"/>
              <a:gd name="adj2" fmla="val 60390"/>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TextBox 61"/>
          <p:cNvSpPr txBox="1"/>
          <p:nvPr/>
        </p:nvSpPr>
        <p:spPr>
          <a:xfrm>
            <a:off x="10408773" y="8657833"/>
            <a:ext cx="1554725" cy="1354217"/>
          </a:xfrm>
          <a:prstGeom prst="rect">
            <a:avLst/>
          </a:prstGeom>
          <a:noFill/>
          <a:ln>
            <a:noFill/>
          </a:ln>
        </p:spPr>
        <p:txBody>
          <a:bodyPr wrap="square" rtlCol="0">
            <a:spAutoFit/>
          </a:bodyPr>
          <a:lstStyle/>
          <a:p>
            <a:r>
              <a:rPr lang="en-GB" sz="600" b="1" dirty="0">
                <a:latin typeface="Century Gothic" panose="020B0502020202020204" pitchFamily="34" charset="0"/>
              </a:rPr>
              <a:t>Apprenticeship/Work </a:t>
            </a:r>
          </a:p>
          <a:p>
            <a:r>
              <a:rPr lang="en-GB" sz="600" dirty="0">
                <a:latin typeface="Century Gothic" panose="020B0502020202020204" pitchFamily="34" charset="0"/>
              </a:rPr>
              <a:t>Landscaper </a:t>
            </a:r>
          </a:p>
          <a:p>
            <a:r>
              <a:rPr lang="en-GB" sz="600" dirty="0">
                <a:latin typeface="Century Gothic" panose="020B0502020202020204" pitchFamily="34" charset="0"/>
              </a:rPr>
              <a:t>Utility Surveyor</a:t>
            </a:r>
          </a:p>
          <a:p>
            <a:r>
              <a:rPr lang="en-GB" sz="600" dirty="0">
                <a:latin typeface="Century Gothic" panose="020B0502020202020204" pitchFamily="34" charset="0"/>
              </a:rPr>
              <a:t>Mineral Technology Apprentice </a:t>
            </a:r>
          </a:p>
          <a:p>
            <a:r>
              <a:rPr lang="en-GB" sz="600" dirty="0">
                <a:latin typeface="Century Gothic" panose="020B0502020202020204" pitchFamily="34" charset="0"/>
              </a:rPr>
              <a:t>Countryside Officer </a:t>
            </a:r>
          </a:p>
          <a:p>
            <a:r>
              <a:rPr lang="en-GB" sz="600" dirty="0">
                <a:latin typeface="Century Gothic" panose="020B0502020202020204" pitchFamily="34" charset="0"/>
              </a:rPr>
              <a:t>Cartographer </a:t>
            </a:r>
          </a:p>
          <a:p>
            <a:r>
              <a:rPr lang="en-GB" sz="600" dirty="0">
                <a:latin typeface="Century Gothic" panose="020B0502020202020204" pitchFamily="34" charset="0"/>
              </a:rPr>
              <a:t>Armed forces </a:t>
            </a:r>
          </a:p>
          <a:p>
            <a:endParaRPr lang="en-GB" sz="800" dirty="0">
              <a:latin typeface="Century Gothic" panose="020B0502020202020204" pitchFamily="34" charset="0"/>
            </a:endParaRPr>
          </a:p>
          <a:p>
            <a:endParaRPr lang="en-GB" sz="800" dirty="0">
              <a:latin typeface="Century Gothic" panose="020B0502020202020204" pitchFamily="34" charset="0"/>
            </a:endParaRPr>
          </a:p>
          <a:p>
            <a:endParaRPr lang="en-GB" sz="800" b="1" dirty="0">
              <a:latin typeface="Century Gothic" panose="020B0502020202020204" pitchFamily="34" charset="0"/>
            </a:endParaRPr>
          </a:p>
          <a:p>
            <a:endParaRPr lang="en-GB" sz="800" b="1" dirty="0">
              <a:latin typeface="Century Gothic" panose="020B0502020202020204" pitchFamily="34" charset="0"/>
            </a:endParaRPr>
          </a:p>
          <a:p>
            <a:endParaRPr lang="en-GB" sz="800" b="1" dirty="0">
              <a:latin typeface="Century Gothic" panose="020B0502020202020204" pitchFamily="34" charset="0"/>
            </a:endParaRPr>
          </a:p>
        </p:txBody>
      </p:sp>
      <p:sp>
        <p:nvSpPr>
          <p:cNvPr id="82" name="Rectangle 81"/>
          <p:cNvSpPr/>
          <p:nvPr/>
        </p:nvSpPr>
        <p:spPr>
          <a:xfrm>
            <a:off x="2199478" y="2153850"/>
            <a:ext cx="1334815"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6. Globalisation</a:t>
            </a:r>
          </a:p>
          <a:p>
            <a:pPr algn="ctr"/>
            <a:r>
              <a:rPr lang="en-GB" sz="800" dirty="0">
                <a:solidFill>
                  <a:schemeClr val="tx1"/>
                </a:solidFill>
                <a:latin typeface="Century Gothic" panose="020B0502020202020204" pitchFamily="34" charset="0"/>
              </a:rPr>
              <a:t>Location</a:t>
            </a:r>
          </a:p>
        </p:txBody>
      </p:sp>
      <p:sp>
        <p:nvSpPr>
          <p:cNvPr id="58" name="Rectangle 57"/>
          <p:cNvSpPr/>
          <p:nvPr/>
        </p:nvSpPr>
        <p:spPr>
          <a:xfrm rot="16200000">
            <a:off x="-3667257" y="5265408"/>
            <a:ext cx="8063554" cy="707886"/>
          </a:xfrm>
          <a:prstGeom prst="rect">
            <a:avLst/>
          </a:prstGeom>
          <a:noFill/>
        </p:spPr>
        <p:txBody>
          <a:bodyPr wrap="square" lIns="91440" tIns="45720" rIns="91440" bIns="45720">
            <a:spAutoFit/>
          </a:bodyPr>
          <a:lstStyle/>
          <a:p>
            <a:pPr algn="ctr"/>
            <a:r>
              <a:rPr lang="en-US" sz="4000" b="1" dirty="0">
                <a:ln w="10160">
                  <a:solidFill>
                    <a:schemeClr val="tx1"/>
                  </a:solidFill>
                  <a:prstDash val="solid"/>
                </a:ln>
                <a:solidFill>
                  <a:srgbClr val="FFFFFF"/>
                </a:solidFill>
                <a:effectLst>
                  <a:outerShdw blurRad="38100" dist="22860" dir="5400000" algn="tl" rotWithShape="0">
                    <a:srgbClr val="000000">
                      <a:alpha val="30000"/>
                    </a:srgbClr>
                  </a:outerShdw>
                </a:effectLst>
              </a:rPr>
              <a:t>Geography</a:t>
            </a:r>
            <a:r>
              <a:rPr lang="en-US" sz="4000" b="1" cap="none" spc="0" dirty="0">
                <a:ln w="10160">
                  <a:solidFill>
                    <a:schemeClr val="tx1"/>
                  </a:solidFill>
                  <a:prstDash val="solid"/>
                </a:ln>
                <a:solidFill>
                  <a:srgbClr val="FFFFFF"/>
                </a:solidFill>
                <a:effectLst>
                  <a:outerShdw blurRad="38100" dist="22860" dir="5400000" algn="tl" rotWithShape="0">
                    <a:srgbClr val="000000">
                      <a:alpha val="30000"/>
                    </a:srgbClr>
                  </a:outerShdw>
                </a:effectLst>
              </a:rPr>
              <a:t> Curriculum Journey</a:t>
            </a:r>
          </a:p>
        </p:txBody>
      </p:sp>
      <p:pic>
        <p:nvPicPr>
          <p:cNvPr id="55" name="Picture 5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2296" y="62345"/>
            <a:ext cx="1461279" cy="517140"/>
          </a:xfrm>
          <a:prstGeom prst="rect">
            <a:avLst/>
          </a:prstGeom>
        </p:spPr>
      </p:pic>
      <p:grpSp>
        <p:nvGrpSpPr>
          <p:cNvPr id="70" name="Group 69"/>
          <p:cNvGrpSpPr/>
          <p:nvPr/>
        </p:nvGrpSpPr>
        <p:grpSpPr>
          <a:xfrm>
            <a:off x="11963498" y="1587574"/>
            <a:ext cx="739262" cy="816384"/>
            <a:chOff x="248592" y="1953571"/>
            <a:chExt cx="739262" cy="816384"/>
          </a:xfrm>
        </p:grpSpPr>
        <p:sp>
          <p:nvSpPr>
            <p:cNvPr id="71" name="Oval 70"/>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2" name="Rectangle 71"/>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KS3</a:t>
              </a:r>
            </a:p>
          </p:txBody>
        </p:sp>
      </p:grpSp>
      <p:grpSp>
        <p:nvGrpSpPr>
          <p:cNvPr id="73" name="Group 72"/>
          <p:cNvGrpSpPr/>
          <p:nvPr/>
        </p:nvGrpSpPr>
        <p:grpSpPr>
          <a:xfrm>
            <a:off x="11922529" y="4612317"/>
            <a:ext cx="739262" cy="816384"/>
            <a:chOff x="248592" y="1953571"/>
            <a:chExt cx="739262" cy="816384"/>
          </a:xfrm>
        </p:grpSpPr>
        <p:sp>
          <p:nvSpPr>
            <p:cNvPr id="74" name="Oval 73"/>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5" name="Rectangle 74"/>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KS3</a:t>
              </a:r>
            </a:p>
          </p:txBody>
        </p:sp>
      </p:grpSp>
      <p:grpSp>
        <p:nvGrpSpPr>
          <p:cNvPr id="76" name="Group 75"/>
          <p:cNvGrpSpPr/>
          <p:nvPr/>
        </p:nvGrpSpPr>
        <p:grpSpPr>
          <a:xfrm>
            <a:off x="11925284" y="6344981"/>
            <a:ext cx="739262" cy="816384"/>
            <a:chOff x="248592" y="1953571"/>
            <a:chExt cx="739262" cy="816384"/>
          </a:xfrm>
        </p:grpSpPr>
        <p:sp>
          <p:nvSpPr>
            <p:cNvPr id="77" name="Oval 76"/>
            <p:cNvSpPr/>
            <p:nvPr/>
          </p:nvSpPr>
          <p:spPr>
            <a:xfrm>
              <a:off x="248592" y="19535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8" name="Rectangle 77"/>
            <p:cNvSpPr/>
            <p:nvPr/>
          </p:nvSpPr>
          <p:spPr>
            <a:xfrm>
              <a:off x="248592" y="21329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KS4</a:t>
              </a:r>
            </a:p>
          </p:txBody>
        </p:sp>
      </p:grpSp>
      <p:sp>
        <p:nvSpPr>
          <p:cNvPr id="88" name="Rectangle 87"/>
          <p:cNvSpPr/>
          <p:nvPr/>
        </p:nvSpPr>
        <p:spPr>
          <a:xfrm>
            <a:off x="3602746" y="4133517"/>
            <a:ext cx="1285177"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2.River Processes &amp; Landforms</a:t>
            </a:r>
          </a:p>
          <a:p>
            <a:pPr algn="ctr"/>
            <a:r>
              <a:rPr lang="en-GB" sz="800" dirty="0">
                <a:solidFill>
                  <a:schemeClr val="tx1"/>
                </a:solidFill>
                <a:latin typeface="Century Gothic" panose="020B0502020202020204" pitchFamily="34" charset="0"/>
              </a:rPr>
              <a:t>Long and cross profiles of a river.</a:t>
            </a:r>
          </a:p>
          <a:p>
            <a:pPr algn="ctr"/>
            <a:r>
              <a:rPr lang="en-GB" sz="800" dirty="0">
                <a:solidFill>
                  <a:schemeClr val="tx1"/>
                </a:solidFill>
                <a:latin typeface="Century Gothic" panose="020B0502020202020204" pitchFamily="34" charset="0"/>
              </a:rPr>
              <a:t>Floodplains</a:t>
            </a:r>
          </a:p>
        </p:txBody>
      </p:sp>
      <p:sp>
        <p:nvSpPr>
          <p:cNvPr id="69" name="Rectangle 68"/>
          <p:cNvSpPr/>
          <p:nvPr/>
        </p:nvSpPr>
        <p:spPr>
          <a:xfrm>
            <a:off x="4935592" y="2152615"/>
            <a:ext cx="1334815"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4.Glaciation</a:t>
            </a:r>
          </a:p>
          <a:p>
            <a:pPr algn="ctr"/>
            <a:r>
              <a:rPr lang="en-GB" sz="800" dirty="0">
                <a:solidFill>
                  <a:schemeClr val="tx1"/>
                </a:solidFill>
                <a:latin typeface="Century Gothic" panose="020B0502020202020204" pitchFamily="34" charset="0"/>
              </a:rPr>
              <a:t>Ice Age</a:t>
            </a:r>
          </a:p>
          <a:p>
            <a:pPr algn="ctr"/>
            <a:r>
              <a:rPr lang="en-GB" sz="800" dirty="0">
                <a:solidFill>
                  <a:schemeClr val="tx1"/>
                </a:solidFill>
                <a:latin typeface="Century Gothic" panose="020B0502020202020204" pitchFamily="34" charset="0"/>
              </a:rPr>
              <a:t>Glacial &amp; Interglacial</a:t>
            </a:r>
          </a:p>
          <a:p>
            <a:pPr algn="ctr"/>
            <a:r>
              <a:rPr lang="en-GB" sz="800" dirty="0">
                <a:solidFill>
                  <a:schemeClr val="tx1"/>
                </a:solidFill>
                <a:latin typeface="Century Gothic" panose="020B0502020202020204" pitchFamily="34" charset="0"/>
              </a:rPr>
              <a:t>Landforms</a:t>
            </a:r>
          </a:p>
        </p:txBody>
      </p:sp>
      <p:sp>
        <p:nvSpPr>
          <p:cNvPr id="90" name="Rectangle 89"/>
          <p:cNvSpPr/>
          <p:nvPr/>
        </p:nvSpPr>
        <p:spPr>
          <a:xfrm>
            <a:off x="2247236" y="195019"/>
            <a:ext cx="1314496" cy="764697"/>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1.What is Geography</a:t>
            </a:r>
          </a:p>
          <a:p>
            <a:pPr algn="ctr"/>
            <a:r>
              <a:rPr lang="en-GB" sz="800" dirty="0">
                <a:solidFill>
                  <a:schemeClr val="tx1"/>
                </a:solidFill>
                <a:latin typeface="Century Gothic" panose="020B0502020202020204" pitchFamily="34" charset="0"/>
              </a:rPr>
              <a:t>Physical, Human &amp; Environmental</a:t>
            </a:r>
          </a:p>
          <a:p>
            <a:pPr algn="ctr"/>
            <a:r>
              <a:rPr lang="en-GB" sz="800" b="1" dirty="0">
                <a:solidFill>
                  <a:schemeClr val="tx1"/>
                </a:solidFill>
                <a:latin typeface="Century Gothic" panose="020B0502020202020204" pitchFamily="34" charset="0"/>
              </a:rPr>
              <a:t> Identifying my place in the world.</a:t>
            </a:r>
          </a:p>
        </p:txBody>
      </p:sp>
      <p:sp>
        <p:nvSpPr>
          <p:cNvPr id="66" name="Oval 65"/>
          <p:cNvSpPr/>
          <p:nvPr/>
        </p:nvSpPr>
        <p:spPr>
          <a:xfrm>
            <a:off x="9941347" y="4519134"/>
            <a:ext cx="699107" cy="642107"/>
          </a:xfrm>
          <a:prstGeom prst="ellipse">
            <a:avLst/>
          </a:prstGeom>
          <a:solidFill>
            <a:srgbClr val="66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Y9  </a:t>
            </a:r>
          </a:p>
        </p:txBody>
      </p:sp>
      <p:sp>
        <p:nvSpPr>
          <p:cNvPr id="79" name="Rectangle 78"/>
          <p:cNvSpPr/>
          <p:nvPr/>
        </p:nvSpPr>
        <p:spPr>
          <a:xfrm>
            <a:off x="3593246" y="2152030"/>
            <a:ext cx="1311630"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5.People Everywhere</a:t>
            </a:r>
          </a:p>
          <a:p>
            <a:pPr algn="ctr"/>
            <a:r>
              <a:rPr lang="en-GB" sz="800" dirty="0">
                <a:solidFill>
                  <a:schemeClr val="tx1"/>
                </a:solidFill>
                <a:latin typeface="Century Gothic" panose="020B0502020202020204" pitchFamily="34" charset="0"/>
              </a:rPr>
              <a:t>Global Population </a:t>
            </a:r>
          </a:p>
          <a:p>
            <a:pPr algn="ctr"/>
            <a:r>
              <a:rPr lang="en-GB" sz="800" dirty="0">
                <a:solidFill>
                  <a:schemeClr val="tx1"/>
                </a:solidFill>
                <a:latin typeface="Century Gothic" panose="020B0502020202020204" pitchFamily="34" charset="0"/>
              </a:rPr>
              <a:t>Global Challenges</a:t>
            </a:r>
          </a:p>
          <a:p>
            <a:pPr algn="ctr"/>
            <a:r>
              <a:rPr lang="en-GB" sz="800" dirty="0">
                <a:solidFill>
                  <a:schemeClr val="tx1"/>
                </a:solidFill>
                <a:latin typeface="Century Gothic" panose="020B0502020202020204" pitchFamily="34" charset="0"/>
              </a:rPr>
              <a:t>Migration</a:t>
            </a:r>
          </a:p>
        </p:txBody>
      </p:sp>
      <p:sp>
        <p:nvSpPr>
          <p:cNvPr id="100" name="Rectangle 99"/>
          <p:cNvSpPr/>
          <p:nvPr/>
        </p:nvSpPr>
        <p:spPr>
          <a:xfrm>
            <a:off x="2193598" y="2932142"/>
            <a:ext cx="1343687" cy="100657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endParaRPr lang="en-GB" sz="700" dirty="0">
              <a:solidFill>
                <a:schemeClr val="tx1"/>
              </a:solidFill>
              <a:latin typeface="Century Gothic" panose="020B0502020202020204" pitchFamily="34" charset="0"/>
            </a:endParaRPr>
          </a:p>
          <a:p>
            <a:pPr lvl="0" algn="ctr"/>
            <a:endParaRPr lang="en-GB" sz="700" dirty="0">
              <a:solidFill>
                <a:schemeClr val="tx1"/>
              </a:solidFill>
              <a:latin typeface="Century Gothic" panose="020B0502020202020204" pitchFamily="34" charset="0"/>
            </a:endParaRPr>
          </a:p>
          <a:p>
            <a:pPr lvl="0" algn="ctr"/>
            <a:r>
              <a:rPr lang="en-GB" sz="700" b="1" dirty="0">
                <a:solidFill>
                  <a:schemeClr val="tx1"/>
                </a:solidFill>
                <a:highlight>
                  <a:srgbClr val="008000"/>
                </a:highlight>
                <a:latin typeface="Century Gothic" panose="020B0502020202020204" pitchFamily="34" charset="0"/>
              </a:rPr>
              <a:t>Skill focus</a:t>
            </a:r>
            <a:r>
              <a:rPr lang="en-GB" sz="700" dirty="0">
                <a:solidFill>
                  <a:schemeClr val="tx1"/>
                </a:solidFill>
                <a:highlight>
                  <a:srgbClr val="008000"/>
                </a:highlight>
                <a:latin typeface="Century Gothic" panose="020B0502020202020204" pitchFamily="34" charset="0"/>
              </a:rPr>
              <a:t>: Numerical and quantitative skills using data </a:t>
            </a:r>
          </a:p>
          <a:p>
            <a:pPr lvl="0" algn="ctr"/>
            <a:endParaRPr lang="en-GB" sz="700" b="1" dirty="0">
              <a:solidFill>
                <a:schemeClr val="tx1"/>
              </a:solidFill>
              <a:highlight>
                <a:srgbClr val="008000"/>
              </a:highlight>
              <a:latin typeface="Century Gothic" panose="020B0502020202020204" pitchFamily="34" charset="0"/>
            </a:endParaRPr>
          </a:p>
          <a:p>
            <a:pPr lvl="0" algn="ctr"/>
            <a:r>
              <a:rPr lang="en-GB" sz="700" b="1" dirty="0">
                <a:solidFill>
                  <a:schemeClr val="tx1"/>
                </a:solidFill>
                <a:highlight>
                  <a:srgbClr val="FF00FF"/>
                </a:highlight>
                <a:latin typeface="Century Gothic" panose="020B0502020202020204" pitchFamily="34" charset="0"/>
              </a:rPr>
              <a:t>Skill focus</a:t>
            </a:r>
            <a:r>
              <a:rPr lang="en-GB" sz="700" dirty="0">
                <a:solidFill>
                  <a:schemeClr val="tx1"/>
                </a:solidFill>
                <a:highlight>
                  <a:srgbClr val="FF00FF"/>
                </a:highlight>
                <a:latin typeface="Century Gothic" panose="020B0502020202020204" pitchFamily="34" charset="0"/>
              </a:rPr>
              <a:t>: Population pyramid mastery </a:t>
            </a:r>
          </a:p>
        </p:txBody>
      </p:sp>
      <p:sp>
        <p:nvSpPr>
          <p:cNvPr id="65" name="Oval 64"/>
          <p:cNvSpPr/>
          <p:nvPr/>
        </p:nvSpPr>
        <p:spPr>
          <a:xfrm>
            <a:off x="1814543" y="2570005"/>
            <a:ext cx="699107" cy="642107"/>
          </a:xfrm>
          <a:prstGeom prst="ellipse">
            <a:avLst/>
          </a:prstGeom>
          <a:solidFill>
            <a:srgbClr val="66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Y8</a:t>
            </a:r>
          </a:p>
        </p:txBody>
      </p:sp>
      <p:sp>
        <p:nvSpPr>
          <p:cNvPr id="80" name="Rectangle 79"/>
          <p:cNvSpPr/>
          <p:nvPr/>
        </p:nvSpPr>
        <p:spPr>
          <a:xfrm>
            <a:off x="7654300" y="2164202"/>
            <a:ext cx="1334815"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 2.Hazardous World</a:t>
            </a:r>
          </a:p>
          <a:p>
            <a:pPr algn="ctr"/>
            <a:r>
              <a:rPr lang="en-GB" sz="800" dirty="0">
                <a:solidFill>
                  <a:schemeClr val="tx1"/>
                </a:solidFill>
                <a:latin typeface="Century Gothic" panose="020B0502020202020204" pitchFamily="34" charset="0"/>
              </a:rPr>
              <a:t>Structure of the Earth</a:t>
            </a:r>
          </a:p>
          <a:p>
            <a:pPr algn="ctr"/>
            <a:r>
              <a:rPr lang="en-GB" sz="800" dirty="0">
                <a:solidFill>
                  <a:schemeClr val="tx1"/>
                </a:solidFill>
                <a:latin typeface="Century Gothic" panose="020B0502020202020204" pitchFamily="34" charset="0"/>
              </a:rPr>
              <a:t>Plate boundaries </a:t>
            </a:r>
          </a:p>
          <a:p>
            <a:pPr algn="ctr"/>
            <a:r>
              <a:rPr lang="en-GB" sz="800" dirty="0">
                <a:solidFill>
                  <a:schemeClr val="tx1"/>
                </a:solidFill>
                <a:latin typeface="Century Gothic" panose="020B0502020202020204" pitchFamily="34" charset="0"/>
              </a:rPr>
              <a:t>Earthquakes &amp; Volcanoes</a:t>
            </a:r>
          </a:p>
        </p:txBody>
      </p:sp>
      <p:sp>
        <p:nvSpPr>
          <p:cNvPr id="81" name="Rectangle 80"/>
          <p:cNvSpPr/>
          <p:nvPr/>
        </p:nvSpPr>
        <p:spPr>
          <a:xfrm>
            <a:off x="6293701" y="2152616"/>
            <a:ext cx="1334815"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3.Climate Change</a:t>
            </a:r>
          </a:p>
          <a:p>
            <a:pPr algn="ctr"/>
            <a:r>
              <a:rPr lang="en-GB" sz="700" dirty="0">
                <a:solidFill>
                  <a:schemeClr val="tx1"/>
                </a:solidFill>
                <a:latin typeface="Century Gothic" panose="020B0502020202020204" pitchFamily="34" charset="0"/>
              </a:rPr>
              <a:t>Evidence of climate change . </a:t>
            </a:r>
          </a:p>
          <a:p>
            <a:pPr algn="ctr"/>
            <a:r>
              <a:rPr lang="en-GB" sz="700" dirty="0">
                <a:solidFill>
                  <a:schemeClr val="tx1"/>
                </a:solidFill>
                <a:latin typeface="Century Gothic" panose="020B0502020202020204" pitchFamily="34" charset="0"/>
              </a:rPr>
              <a:t>Natural Causes </a:t>
            </a:r>
          </a:p>
          <a:p>
            <a:pPr algn="ctr"/>
            <a:r>
              <a:rPr lang="en-GB" sz="700" dirty="0">
                <a:solidFill>
                  <a:schemeClr val="tx1"/>
                </a:solidFill>
                <a:latin typeface="Century Gothic" panose="020B0502020202020204" pitchFamily="34" charset="0"/>
              </a:rPr>
              <a:t>Human Causes </a:t>
            </a:r>
          </a:p>
          <a:p>
            <a:pPr algn="ctr"/>
            <a:r>
              <a:rPr lang="en-GB" sz="700" dirty="0">
                <a:solidFill>
                  <a:schemeClr val="tx1"/>
                </a:solidFill>
                <a:latin typeface="Century Gothic" panose="020B0502020202020204" pitchFamily="34" charset="0"/>
              </a:rPr>
              <a:t>Why should we worry ? </a:t>
            </a:r>
          </a:p>
        </p:txBody>
      </p:sp>
      <p:sp>
        <p:nvSpPr>
          <p:cNvPr id="83" name="Rectangle 82"/>
          <p:cNvSpPr/>
          <p:nvPr/>
        </p:nvSpPr>
        <p:spPr>
          <a:xfrm>
            <a:off x="2213304" y="4110377"/>
            <a:ext cx="1327877"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dirty="0">
                <a:solidFill>
                  <a:schemeClr val="tx1"/>
                </a:solidFill>
                <a:latin typeface="Century Gothic" panose="020B0502020202020204" pitchFamily="34" charset="0"/>
              </a:rPr>
              <a:t> </a:t>
            </a:r>
            <a:r>
              <a:rPr lang="en-GB" sz="800" b="1" dirty="0">
                <a:solidFill>
                  <a:schemeClr val="tx1"/>
                </a:solidFill>
                <a:latin typeface="Century Gothic" panose="020B0502020202020204" pitchFamily="34" charset="0"/>
              </a:rPr>
              <a:t>1. Ecosystems and threats.</a:t>
            </a:r>
          </a:p>
          <a:p>
            <a:pPr algn="ctr"/>
            <a:r>
              <a:rPr lang="en-GB" sz="700" dirty="0">
                <a:solidFill>
                  <a:schemeClr val="tx1"/>
                </a:solidFill>
                <a:latin typeface="Century Gothic" panose="020B0502020202020204" pitchFamily="34" charset="0"/>
              </a:rPr>
              <a:t>Location</a:t>
            </a:r>
          </a:p>
          <a:p>
            <a:pPr algn="ctr"/>
            <a:r>
              <a:rPr lang="en-GB" sz="700" dirty="0">
                <a:solidFill>
                  <a:schemeClr val="tx1"/>
                </a:solidFill>
                <a:latin typeface="Century Gothic" panose="020B0502020202020204" pitchFamily="34" charset="0"/>
              </a:rPr>
              <a:t>Systems –components &amp; Integrations.</a:t>
            </a:r>
          </a:p>
          <a:p>
            <a:pPr algn="ctr"/>
            <a:r>
              <a:rPr lang="en-GB" sz="700" dirty="0">
                <a:solidFill>
                  <a:schemeClr val="tx1"/>
                </a:solidFill>
                <a:latin typeface="Century Gothic" panose="020B0502020202020204" pitchFamily="34" charset="0"/>
              </a:rPr>
              <a:t>Comparing</a:t>
            </a:r>
            <a:r>
              <a:rPr lang="en-GB" sz="800" dirty="0">
                <a:solidFill>
                  <a:schemeClr val="tx1"/>
                </a:solidFill>
                <a:latin typeface="Century Gothic" panose="020B0502020202020204" pitchFamily="34" charset="0"/>
              </a:rPr>
              <a:t> Ecosystems</a:t>
            </a:r>
          </a:p>
          <a:p>
            <a:pPr algn="ctr"/>
            <a:r>
              <a:rPr lang="en-GB" sz="800" b="1" dirty="0">
                <a:solidFill>
                  <a:schemeClr val="tx1"/>
                </a:solidFill>
                <a:latin typeface="Century Gothic" panose="020B0502020202020204" pitchFamily="34" charset="0"/>
              </a:rPr>
              <a:t>  </a:t>
            </a:r>
          </a:p>
        </p:txBody>
      </p:sp>
      <p:sp>
        <p:nvSpPr>
          <p:cNvPr id="84" name="Rectangle 83"/>
          <p:cNvSpPr/>
          <p:nvPr/>
        </p:nvSpPr>
        <p:spPr>
          <a:xfrm>
            <a:off x="6304929" y="4128849"/>
            <a:ext cx="1305286"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4.Cracking Coasts</a:t>
            </a:r>
          </a:p>
          <a:p>
            <a:pPr algn="ctr"/>
            <a:r>
              <a:rPr lang="en-GB" sz="800" dirty="0">
                <a:solidFill>
                  <a:schemeClr val="tx1"/>
                </a:solidFill>
                <a:latin typeface="Century Gothic" panose="020B0502020202020204" pitchFamily="34" charset="0"/>
              </a:rPr>
              <a:t>Wave Formation</a:t>
            </a:r>
          </a:p>
          <a:p>
            <a:pPr algn="ctr"/>
            <a:r>
              <a:rPr lang="en-GB" sz="800" dirty="0">
                <a:solidFill>
                  <a:schemeClr val="tx1"/>
                </a:solidFill>
                <a:latin typeface="Century Gothic" panose="020B0502020202020204" pitchFamily="34" charset="0"/>
              </a:rPr>
              <a:t>Processes of coastal Erosion </a:t>
            </a:r>
          </a:p>
          <a:p>
            <a:pPr algn="ctr"/>
            <a:r>
              <a:rPr lang="en-GB" sz="800" dirty="0">
                <a:solidFill>
                  <a:schemeClr val="tx1"/>
                </a:solidFill>
                <a:latin typeface="Century Gothic" panose="020B0502020202020204" pitchFamily="34" charset="0"/>
              </a:rPr>
              <a:t>Rising sea levels</a:t>
            </a:r>
          </a:p>
        </p:txBody>
      </p:sp>
      <p:sp>
        <p:nvSpPr>
          <p:cNvPr id="85" name="Rectangle 84"/>
          <p:cNvSpPr/>
          <p:nvPr/>
        </p:nvSpPr>
        <p:spPr>
          <a:xfrm>
            <a:off x="7639744" y="4119721"/>
            <a:ext cx="1356379" cy="726668"/>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5. Urbanisation, Development issues</a:t>
            </a:r>
          </a:p>
          <a:p>
            <a:pPr algn="ctr"/>
            <a:r>
              <a:rPr lang="en-GB" sz="600" dirty="0">
                <a:solidFill>
                  <a:schemeClr val="tx1"/>
                </a:solidFill>
                <a:latin typeface="Century Gothic" panose="020B0502020202020204" pitchFamily="34" charset="0"/>
              </a:rPr>
              <a:t>Economic &amp; social indicators.</a:t>
            </a:r>
          </a:p>
          <a:p>
            <a:pPr algn="ctr"/>
            <a:r>
              <a:rPr lang="en-GB" sz="600" dirty="0">
                <a:solidFill>
                  <a:schemeClr val="tx1"/>
                </a:solidFill>
                <a:latin typeface="Century Gothic" panose="020B0502020202020204" pitchFamily="34" charset="0"/>
              </a:rPr>
              <a:t>Comparing world development</a:t>
            </a:r>
          </a:p>
        </p:txBody>
      </p:sp>
      <p:sp>
        <p:nvSpPr>
          <p:cNvPr id="86" name="Rectangle 85"/>
          <p:cNvSpPr/>
          <p:nvPr/>
        </p:nvSpPr>
        <p:spPr>
          <a:xfrm>
            <a:off x="4967249" y="4128849"/>
            <a:ext cx="1311631"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3. Extreme Weather</a:t>
            </a:r>
          </a:p>
          <a:p>
            <a:pPr algn="ctr"/>
            <a:r>
              <a:rPr lang="en-GB" sz="800" dirty="0">
                <a:solidFill>
                  <a:schemeClr val="tx1"/>
                </a:solidFill>
                <a:latin typeface="Century Gothic" panose="020B0502020202020204" pitchFamily="34" charset="0"/>
              </a:rPr>
              <a:t>High and low pressure systems</a:t>
            </a:r>
          </a:p>
          <a:p>
            <a:pPr algn="ctr"/>
            <a:r>
              <a:rPr lang="en-GB" sz="800" dirty="0">
                <a:solidFill>
                  <a:schemeClr val="tx1"/>
                </a:solidFill>
                <a:latin typeface="Century Gothic" panose="020B0502020202020204" pitchFamily="34" charset="0"/>
              </a:rPr>
              <a:t>Hurricanes- formation- effects</a:t>
            </a:r>
          </a:p>
        </p:txBody>
      </p:sp>
      <p:sp>
        <p:nvSpPr>
          <p:cNvPr id="91" name="Rectangle 90"/>
          <p:cNvSpPr/>
          <p:nvPr/>
        </p:nvSpPr>
        <p:spPr>
          <a:xfrm>
            <a:off x="3600960" y="195019"/>
            <a:ext cx="1313467" cy="75761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 2.What are Settlements?</a:t>
            </a:r>
          </a:p>
          <a:p>
            <a:pPr algn="ctr"/>
            <a:r>
              <a:rPr lang="en-GB" sz="800" dirty="0">
                <a:solidFill>
                  <a:schemeClr val="tx1"/>
                </a:solidFill>
                <a:latin typeface="Century Gothic" panose="020B0502020202020204" pitchFamily="34" charset="0"/>
              </a:rPr>
              <a:t>Type and location.</a:t>
            </a:r>
          </a:p>
          <a:p>
            <a:pPr algn="ctr"/>
            <a:r>
              <a:rPr lang="en-GB" sz="800" dirty="0">
                <a:solidFill>
                  <a:schemeClr val="tx1"/>
                </a:solidFill>
                <a:latin typeface="Century Gothic" panose="020B0502020202020204" pitchFamily="34" charset="0"/>
              </a:rPr>
              <a:t>Focus on Liverpool</a:t>
            </a:r>
          </a:p>
          <a:p>
            <a:pPr algn="ctr"/>
            <a:endParaRPr lang="en-GB" sz="800" dirty="0">
              <a:solidFill>
                <a:schemeClr val="tx1"/>
              </a:solidFill>
              <a:latin typeface="Century Gothic" panose="020B0502020202020204" pitchFamily="34" charset="0"/>
            </a:endParaRPr>
          </a:p>
        </p:txBody>
      </p:sp>
      <p:sp>
        <p:nvSpPr>
          <p:cNvPr id="92" name="Rectangle 91"/>
          <p:cNvSpPr/>
          <p:nvPr/>
        </p:nvSpPr>
        <p:spPr>
          <a:xfrm>
            <a:off x="4949814" y="197684"/>
            <a:ext cx="1321079" cy="771147"/>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3.Where does water come from?</a:t>
            </a:r>
          </a:p>
          <a:p>
            <a:pPr algn="ctr"/>
            <a:r>
              <a:rPr lang="en-GB" sz="800" dirty="0">
                <a:solidFill>
                  <a:schemeClr val="tx1"/>
                </a:solidFill>
                <a:latin typeface="Century Gothic" panose="020B0502020202020204" pitchFamily="34" charset="0"/>
              </a:rPr>
              <a:t>-Hydrological cycle </a:t>
            </a:r>
          </a:p>
          <a:p>
            <a:pPr algn="ctr"/>
            <a:r>
              <a:rPr lang="en-GB" sz="800" dirty="0">
                <a:solidFill>
                  <a:schemeClr val="tx1"/>
                </a:solidFill>
                <a:latin typeface="Century Gothic" panose="020B0502020202020204" pitchFamily="34" charset="0"/>
              </a:rPr>
              <a:t>Flooding and management </a:t>
            </a:r>
          </a:p>
        </p:txBody>
      </p:sp>
      <p:sp>
        <p:nvSpPr>
          <p:cNvPr id="93" name="Rectangle 92"/>
          <p:cNvSpPr/>
          <p:nvPr/>
        </p:nvSpPr>
        <p:spPr>
          <a:xfrm>
            <a:off x="7676536" y="199728"/>
            <a:ext cx="1334815" cy="78181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dirty="0">
                <a:solidFill>
                  <a:schemeClr val="tx1"/>
                </a:solidFill>
                <a:latin typeface="Century Gothic" panose="020B0502020202020204" pitchFamily="34" charset="0"/>
              </a:rPr>
              <a:t> </a:t>
            </a:r>
            <a:r>
              <a:rPr lang="en-GB" sz="800" b="1" dirty="0">
                <a:solidFill>
                  <a:schemeClr val="tx1"/>
                </a:solidFill>
                <a:latin typeface="Century Gothic" panose="020B0502020202020204" pitchFamily="34" charset="0"/>
              </a:rPr>
              <a:t>5.Amazing Places</a:t>
            </a:r>
            <a:r>
              <a:rPr lang="en-GB" sz="800" dirty="0">
                <a:solidFill>
                  <a:schemeClr val="tx1"/>
                </a:solidFill>
                <a:latin typeface="Century Gothic" panose="020B0502020202020204" pitchFamily="34" charset="0"/>
              </a:rPr>
              <a:t> </a:t>
            </a:r>
          </a:p>
          <a:p>
            <a:pPr algn="ctr"/>
            <a:r>
              <a:rPr lang="en-GB" sz="800" dirty="0">
                <a:solidFill>
                  <a:schemeClr val="tx1"/>
                </a:solidFill>
                <a:latin typeface="Century Gothic" panose="020B0502020202020204" pitchFamily="34" charset="0"/>
              </a:rPr>
              <a:t>Antarctica and the Middle East</a:t>
            </a:r>
          </a:p>
          <a:p>
            <a:pPr algn="ctr"/>
            <a:r>
              <a:rPr lang="en-GB" sz="800" dirty="0">
                <a:solidFill>
                  <a:schemeClr val="tx1"/>
                </a:solidFill>
                <a:latin typeface="Century Gothic" panose="020B0502020202020204" pitchFamily="34" charset="0"/>
              </a:rPr>
              <a:t>Location . Landscape. Tourism</a:t>
            </a:r>
          </a:p>
          <a:p>
            <a:pPr algn="ctr"/>
            <a:endParaRPr lang="en-GB" sz="800" dirty="0">
              <a:solidFill>
                <a:schemeClr val="tx1"/>
              </a:solidFill>
              <a:latin typeface="Century Gothic" panose="020B0502020202020204" pitchFamily="34" charset="0"/>
            </a:endParaRPr>
          </a:p>
        </p:txBody>
      </p:sp>
      <p:sp>
        <p:nvSpPr>
          <p:cNvPr id="97" name="Rectangle 96"/>
          <p:cNvSpPr/>
          <p:nvPr/>
        </p:nvSpPr>
        <p:spPr>
          <a:xfrm>
            <a:off x="6332114" y="1027979"/>
            <a:ext cx="1299484" cy="103204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700" b="1" dirty="0">
                <a:solidFill>
                  <a:schemeClr val="tx1"/>
                </a:solidFill>
                <a:highlight>
                  <a:srgbClr val="FFFF00"/>
                </a:highlight>
                <a:latin typeface="Century Gothic" panose="020B0502020202020204" pitchFamily="34" charset="0"/>
              </a:rPr>
              <a:t>Skill focus</a:t>
            </a:r>
            <a:r>
              <a:rPr lang="en-GB" sz="700" dirty="0">
                <a:solidFill>
                  <a:schemeClr val="tx1"/>
                </a:solidFill>
                <a:highlight>
                  <a:srgbClr val="FFFF00"/>
                </a:highlight>
                <a:latin typeface="Century Gothic" panose="020B0502020202020204" pitchFamily="34" charset="0"/>
              </a:rPr>
              <a:t>: Data handling - Collect, analyse and present/communicate findings.</a:t>
            </a:r>
          </a:p>
          <a:p>
            <a:pPr algn="ctr"/>
            <a:r>
              <a:rPr lang="en-GB" sz="700" dirty="0">
                <a:solidFill>
                  <a:schemeClr val="tx1"/>
                </a:solidFill>
                <a:highlight>
                  <a:srgbClr val="FFFF00"/>
                </a:highlight>
                <a:latin typeface="Century Gothic" panose="020B0502020202020204" pitchFamily="34" charset="0"/>
              </a:rPr>
              <a:t>Interpretation of UK weather maps and graphs.</a:t>
            </a:r>
          </a:p>
          <a:p>
            <a:pPr algn="ctr"/>
            <a:r>
              <a:rPr lang="en-GB" sz="700" dirty="0">
                <a:solidFill>
                  <a:schemeClr val="tx1"/>
                </a:solidFill>
                <a:highlight>
                  <a:srgbClr val="FF0000"/>
                </a:highlight>
                <a:latin typeface="Century Gothic" panose="020B0502020202020204" pitchFamily="34" charset="0"/>
              </a:rPr>
              <a:t>Introduction to GIS sources. </a:t>
            </a:r>
          </a:p>
        </p:txBody>
      </p:sp>
      <p:sp>
        <p:nvSpPr>
          <p:cNvPr id="94" name="Rectangle 93"/>
          <p:cNvSpPr/>
          <p:nvPr/>
        </p:nvSpPr>
        <p:spPr>
          <a:xfrm>
            <a:off x="9047953" y="196351"/>
            <a:ext cx="1286955" cy="773812"/>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6. Welcome to China</a:t>
            </a:r>
            <a:r>
              <a:rPr lang="en-GB" sz="800" dirty="0">
                <a:solidFill>
                  <a:schemeClr val="tx1"/>
                </a:solidFill>
                <a:latin typeface="Century Gothic" panose="020B0502020202020204" pitchFamily="34" charset="0"/>
              </a:rPr>
              <a:t>.</a:t>
            </a:r>
          </a:p>
          <a:p>
            <a:pPr algn="ctr"/>
            <a:r>
              <a:rPr lang="en-GB" sz="800" dirty="0">
                <a:solidFill>
                  <a:schemeClr val="tx1"/>
                </a:solidFill>
                <a:latin typeface="Century Gothic" panose="020B0502020202020204" pitchFamily="34" charset="0"/>
              </a:rPr>
              <a:t>Location</a:t>
            </a:r>
          </a:p>
          <a:p>
            <a:pPr algn="ctr"/>
            <a:r>
              <a:rPr lang="en-GB" sz="800" dirty="0">
                <a:solidFill>
                  <a:schemeClr val="tx1"/>
                </a:solidFill>
                <a:latin typeface="Century Gothic" panose="020B0502020202020204" pitchFamily="34" charset="0"/>
              </a:rPr>
              <a:t>Population</a:t>
            </a:r>
          </a:p>
          <a:p>
            <a:pPr algn="ctr"/>
            <a:r>
              <a:rPr lang="en-GB" sz="800" dirty="0">
                <a:solidFill>
                  <a:schemeClr val="tx1"/>
                </a:solidFill>
                <a:latin typeface="Century Gothic" panose="020B0502020202020204" pitchFamily="34" charset="0"/>
              </a:rPr>
              <a:t>Made in China</a:t>
            </a:r>
          </a:p>
        </p:txBody>
      </p:sp>
      <p:sp>
        <p:nvSpPr>
          <p:cNvPr id="95" name="Rectangle 94"/>
          <p:cNvSpPr/>
          <p:nvPr/>
        </p:nvSpPr>
        <p:spPr>
          <a:xfrm>
            <a:off x="6332114" y="195019"/>
            <a:ext cx="1297943" cy="768837"/>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dirty="0">
                <a:solidFill>
                  <a:schemeClr val="tx1"/>
                </a:solidFill>
                <a:latin typeface="Century Gothic" panose="020B0502020202020204" pitchFamily="34" charset="0"/>
              </a:rPr>
              <a:t> </a:t>
            </a:r>
            <a:r>
              <a:rPr lang="en-GB" sz="800" b="1" dirty="0">
                <a:solidFill>
                  <a:schemeClr val="tx1"/>
                </a:solidFill>
                <a:latin typeface="Century Gothic" panose="020B0502020202020204" pitchFamily="34" charset="0"/>
              </a:rPr>
              <a:t>4.How do we predict the weather.</a:t>
            </a:r>
          </a:p>
          <a:p>
            <a:pPr algn="ctr"/>
            <a:r>
              <a:rPr lang="en-GB" sz="800" b="1" dirty="0">
                <a:solidFill>
                  <a:schemeClr val="tx1"/>
                </a:solidFill>
                <a:latin typeface="Century Gothic" panose="020B0502020202020204" pitchFamily="34" charset="0"/>
              </a:rPr>
              <a:t>Weather watch</a:t>
            </a:r>
          </a:p>
          <a:p>
            <a:pPr algn="ctr"/>
            <a:r>
              <a:rPr lang="en-GB" sz="700" dirty="0">
                <a:solidFill>
                  <a:schemeClr val="tx1"/>
                </a:solidFill>
                <a:latin typeface="Century Gothic" panose="020B0502020202020204" pitchFamily="34" charset="0"/>
              </a:rPr>
              <a:t>Recording weather.</a:t>
            </a:r>
          </a:p>
          <a:p>
            <a:pPr algn="ctr"/>
            <a:r>
              <a:rPr lang="en-GB" sz="700" dirty="0">
                <a:solidFill>
                  <a:schemeClr val="tx1"/>
                </a:solidFill>
                <a:latin typeface="Century Gothic" panose="020B0502020202020204" pitchFamily="34" charset="0"/>
              </a:rPr>
              <a:t>Weather Maps.</a:t>
            </a:r>
          </a:p>
          <a:p>
            <a:pPr algn="ctr"/>
            <a:r>
              <a:rPr lang="en-GB" sz="700" dirty="0">
                <a:solidFill>
                  <a:schemeClr val="tx1"/>
                </a:solidFill>
                <a:latin typeface="Century Gothic" panose="020B0502020202020204" pitchFamily="34" charset="0"/>
              </a:rPr>
              <a:t>UK weather and Climate </a:t>
            </a:r>
          </a:p>
        </p:txBody>
      </p:sp>
      <p:sp>
        <p:nvSpPr>
          <p:cNvPr id="17" name="Oval 16"/>
          <p:cNvSpPr/>
          <p:nvPr/>
        </p:nvSpPr>
        <p:spPr>
          <a:xfrm>
            <a:off x="9967535" y="692666"/>
            <a:ext cx="699107" cy="642107"/>
          </a:xfrm>
          <a:prstGeom prst="ellipse">
            <a:avLst/>
          </a:prstGeom>
          <a:solidFill>
            <a:srgbClr val="66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Y7</a:t>
            </a:r>
          </a:p>
        </p:txBody>
      </p:sp>
      <p:sp>
        <p:nvSpPr>
          <p:cNvPr id="89" name="Rectangle 88"/>
          <p:cNvSpPr/>
          <p:nvPr/>
        </p:nvSpPr>
        <p:spPr>
          <a:xfrm>
            <a:off x="3598344" y="1021038"/>
            <a:ext cx="1316595" cy="103425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GB" sz="700" dirty="0">
              <a:solidFill>
                <a:schemeClr val="tx1"/>
              </a:solidFill>
              <a:highlight>
                <a:srgbClr val="00FFFF"/>
              </a:highlight>
              <a:latin typeface="Century Gothic" panose="020B0502020202020204" pitchFamily="34" charset="0"/>
            </a:endParaRPr>
          </a:p>
          <a:p>
            <a:r>
              <a:rPr lang="en-GB" sz="700" b="1" dirty="0">
                <a:solidFill>
                  <a:schemeClr val="tx1"/>
                </a:solidFill>
                <a:highlight>
                  <a:srgbClr val="00FFFF"/>
                </a:highlight>
                <a:latin typeface="Century Gothic" panose="020B0502020202020204" pitchFamily="34" charset="0"/>
              </a:rPr>
              <a:t>Skill Focus </a:t>
            </a:r>
            <a:r>
              <a:rPr lang="en-GB" sz="700" dirty="0">
                <a:solidFill>
                  <a:schemeClr val="tx1"/>
                </a:solidFill>
                <a:highlight>
                  <a:srgbClr val="00FFFF"/>
                </a:highlight>
                <a:latin typeface="Century Gothic" panose="020B0502020202020204" pitchFamily="34" charset="0"/>
              </a:rPr>
              <a:t>-  Interpret Maps</a:t>
            </a:r>
          </a:p>
          <a:p>
            <a:r>
              <a:rPr lang="en-GB" sz="600" dirty="0">
                <a:solidFill>
                  <a:schemeClr val="tx1"/>
                </a:solidFill>
                <a:highlight>
                  <a:srgbClr val="00FFFF"/>
                </a:highlight>
                <a:latin typeface="Century Gothic" panose="020B0502020202020204" pitchFamily="34" charset="0"/>
              </a:rPr>
              <a:t>,  Using Map skills and images to Identify, analyse and evaluate settlement categories.</a:t>
            </a:r>
          </a:p>
          <a:p>
            <a:endParaRPr lang="en-GB" sz="1200" dirty="0">
              <a:solidFill>
                <a:schemeClr val="tx1">
                  <a:lumMod val="50000"/>
                  <a:lumOff val="50000"/>
                </a:schemeClr>
              </a:solidFill>
              <a:latin typeface="Century Gothic" panose="020B0502020202020204" pitchFamily="34" charset="0"/>
            </a:endParaRPr>
          </a:p>
        </p:txBody>
      </p:sp>
      <p:sp>
        <p:nvSpPr>
          <p:cNvPr id="98" name="Rectangle 97"/>
          <p:cNvSpPr/>
          <p:nvPr/>
        </p:nvSpPr>
        <p:spPr>
          <a:xfrm>
            <a:off x="6304929" y="2950538"/>
            <a:ext cx="1334815" cy="101811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GB" sz="700" b="1" dirty="0">
                <a:solidFill>
                  <a:schemeClr val="tx1"/>
                </a:solidFill>
                <a:highlight>
                  <a:srgbClr val="FFFF00"/>
                </a:highlight>
                <a:latin typeface="Century Gothic" panose="020B0502020202020204" pitchFamily="34" charset="0"/>
              </a:rPr>
              <a:t>Skill focus:</a:t>
            </a:r>
          </a:p>
          <a:p>
            <a:pPr algn="ctr"/>
            <a:r>
              <a:rPr lang="en-GB" sz="700" dirty="0">
                <a:solidFill>
                  <a:schemeClr val="tx1"/>
                </a:solidFill>
                <a:highlight>
                  <a:srgbClr val="FFFF00"/>
                </a:highlight>
                <a:latin typeface="Century Gothic" panose="020B0502020202020204" pitchFamily="34" charset="0"/>
              </a:rPr>
              <a:t>Data handling - Collect, analyse and present/communicate findings.</a:t>
            </a:r>
          </a:p>
          <a:p>
            <a:pPr algn="ctr"/>
            <a:r>
              <a:rPr lang="en-GB" sz="700" dirty="0">
                <a:solidFill>
                  <a:schemeClr val="tx1"/>
                </a:solidFill>
                <a:highlight>
                  <a:srgbClr val="FFFF00"/>
                </a:highlight>
                <a:latin typeface="Century Gothic" panose="020B0502020202020204" pitchFamily="34" charset="0"/>
              </a:rPr>
              <a:t>Interpretation of school climate policies, Graphs, maps. </a:t>
            </a:r>
          </a:p>
          <a:p>
            <a:pPr algn="ctr"/>
            <a:r>
              <a:rPr lang="en-GB" sz="700" dirty="0">
                <a:solidFill>
                  <a:schemeClr val="tx1"/>
                </a:solidFill>
                <a:highlight>
                  <a:srgbClr val="FF0000"/>
                </a:highlight>
                <a:latin typeface="Century Gothic" panose="020B0502020202020204" pitchFamily="34" charset="0"/>
              </a:rPr>
              <a:t>Analysing GIS sources</a:t>
            </a:r>
            <a:r>
              <a:rPr lang="en-GB" sz="700" dirty="0">
                <a:solidFill>
                  <a:schemeClr val="tx1"/>
                </a:solidFill>
                <a:latin typeface="Century Gothic" panose="020B0502020202020204" pitchFamily="34" charset="0"/>
              </a:rPr>
              <a:t>  </a:t>
            </a:r>
            <a:r>
              <a:rPr lang="en-GB" sz="700" b="1" u="sng" dirty="0">
                <a:solidFill>
                  <a:schemeClr val="tx1"/>
                </a:solidFill>
                <a:latin typeface="Century Gothic" panose="020B0502020202020204" pitchFamily="34" charset="0"/>
              </a:rPr>
              <a:t>TRIP</a:t>
            </a:r>
          </a:p>
        </p:txBody>
      </p:sp>
      <p:sp>
        <p:nvSpPr>
          <p:cNvPr id="99" name="Rectangle 98"/>
          <p:cNvSpPr/>
          <p:nvPr/>
        </p:nvSpPr>
        <p:spPr>
          <a:xfrm>
            <a:off x="3585366" y="2949388"/>
            <a:ext cx="1311630" cy="100757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800" b="1" dirty="0">
                <a:solidFill>
                  <a:schemeClr val="tx1"/>
                </a:solidFill>
                <a:highlight>
                  <a:srgbClr val="00FFFF"/>
                </a:highlight>
                <a:latin typeface="Century Gothic" panose="020B0502020202020204" pitchFamily="34" charset="0"/>
              </a:rPr>
              <a:t>Skill focus</a:t>
            </a:r>
            <a:r>
              <a:rPr lang="en-GB" sz="800" dirty="0">
                <a:solidFill>
                  <a:schemeClr val="tx1"/>
                </a:solidFill>
                <a:highlight>
                  <a:srgbClr val="00FFFF"/>
                </a:highlight>
                <a:latin typeface="Century Gothic" panose="020B0502020202020204" pitchFamily="34" charset="0"/>
              </a:rPr>
              <a:t>: OS Maps skills understanding direction, distance, contour lines and scale.</a:t>
            </a:r>
          </a:p>
        </p:txBody>
      </p:sp>
      <p:sp>
        <p:nvSpPr>
          <p:cNvPr id="4" name="TextBox 3"/>
          <p:cNvSpPr txBox="1"/>
          <p:nvPr/>
        </p:nvSpPr>
        <p:spPr>
          <a:xfrm>
            <a:off x="10423605" y="342900"/>
            <a:ext cx="1301940" cy="215444"/>
          </a:xfrm>
          <a:prstGeom prst="rect">
            <a:avLst/>
          </a:prstGeom>
          <a:noFill/>
        </p:spPr>
        <p:txBody>
          <a:bodyPr wrap="square" rtlCol="0">
            <a:spAutoFit/>
          </a:bodyPr>
          <a:lstStyle/>
          <a:p>
            <a:endParaRPr lang="en-GB" sz="800" dirty="0"/>
          </a:p>
        </p:txBody>
      </p:sp>
      <p:sp>
        <p:nvSpPr>
          <p:cNvPr id="102" name="Rectangle 101">
            <a:extLst>
              <a:ext uri="{FF2B5EF4-FFF2-40B4-BE49-F238E27FC236}">
                <a16:creationId xmlns:a16="http://schemas.microsoft.com/office/drawing/2014/main" id="{6717B077-BCA7-4677-B18A-BCAC6628982E}"/>
              </a:ext>
            </a:extLst>
          </p:cNvPr>
          <p:cNvSpPr/>
          <p:nvPr/>
        </p:nvSpPr>
        <p:spPr>
          <a:xfrm>
            <a:off x="6297919" y="6035000"/>
            <a:ext cx="1301883" cy="704070"/>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3.Weather and climate. Climate change</a:t>
            </a:r>
          </a:p>
          <a:p>
            <a:pPr algn="ctr"/>
            <a:r>
              <a:rPr lang="en-GB" sz="600" dirty="0">
                <a:solidFill>
                  <a:schemeClr val="tx1"/>
                </a:solidFill>
                <a:latin typeface="Century Gothic" panose="020B0502020202020204" pitchFamily="34" charset="0"/>
              </a:rPr>
              <a:t>Social, economic and environmental impacts. Global circulation, Hazards </a:t>
            </a:r>
          </a:p>
        </p:txBody>
      </p:sp>
      <p:sp>
        <p:nvSpPr>
          <p:cNvPr id="103" name="Rectangle 102">
            <a:extLst>
              <a:ext uri="{FF2B5EF4-FFF2-40B4-BE49-F238E27FC236}">
                <a16:creationId xmlns:a16="http://schemas.microsoft.com/office/drawing/2014/main" id="{9996D21C-163B-4567-9E1B-99ECB2EDE5A9}"/>
              </a:ext>
            </a:extLst>
          </p:cNvPr>
          <p:cNvSpPr/>
          <p:nvPr/>
        </p:nvSpPr>
        <p:spPr>
          <a:xfrm>
            <a:off x="4940838" y="6028898"/>
            <a:ext cx="1294672"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4.Shaping the landscape: Coasts</a:t>
            </a:r>
          </a:p>
          <a:p>
            <a:pPr algn="ctr"/>
            <a:r>
              <a:rPr lang="en-GB" sz="700" dirty="0">
                <a:solidFill>
                  <a:schemeClr val="tx1"/>
                </a:solidFill>
                <a:latin typeface="Century Gothic" panose="020B0502020202020204" pitchFamily="34" charset="0"/>
              </a:rPr>
              <a:t>Coastal management Coastal defences Hard and soft Engineering </a:t>
            </a:r>
          </a:p>
        </p:txBody>
      </p:sp>
      <p:sp>
        <p:nvSpPr>
          <p:cNvPr id="104" name="Rectangle 103">
            <a:extLst>
              <a:ext uri="{FF2B5EF4-FFF2-40B4-BE49-F238E27FC236}">
                <a16:creationId xmlns:a16="http://schemas.microsoft.com/office/drawing/2014/main" id="{82AF7CE2-6179-45CA-A48F-785DF63D2A7D}"/>
              </a:ext>
            </a:extLst>
          </p:cNvPr>
          <p:cNvSpPr/>
          <p:nvPr/>
        </p:nvSpPr>
        <p:spPr>
          <a:xfrm>
            <a:off x="2246782" y="6035506"/>
            <a:ext cx="1294672"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entury Gothic" panose="020B0502020202020204" pitchFamily="34" charset="0"/>
              </a:rPr>
              <a:t>6.URBANISATION IN CONTRASTING GLOBAL CITIES.</a:t>
            </a:r>
          </a:p>
          <a:p>
            <a:pPr algn="ctr"/>
            <a:r>
              <a:rPr lang="en-GB" sz="600" dirty="0">
                <a:solidFill>
                  <a:schemeClr val="tx1"/>
                </a:solidFill>
                <a:latin typeface="Century Gothic" panose="020B0502020202020204" pitchFamily="34" charset="0"/>
              </a:rPr>
              <a:t>Urban growth and key Characteristics </a:t>
            </a:r>
          </a:p>
          <a:p>
            <a:pPr algn="ctr"/>
            <a:endParaRPr lang="en-GB" sz="700" dirty="0">
              <a:solidFill>
                <a:schemeClr val="tx1"/>
              </a:solidFill>
              <a:latin typeface="Century Gothic" panose="020B0502020202020204" pitchFamily="34" charset="0"/>
            </a:endParaRPr>
          </a:p>
        </p:txBody>
      </p:sp>
      <p:sp>
        <p:nvSpPr>
          <p:cNvPr id="106" name="Rectangle 105">
            <a:extLst>
              <a:ext uri="{FF2B5EF4-FFF2-40B4-BE49-F238E27FC236}">
                <a16:creationId xmlns:a16="http://schemas.microsoft.com/office/drawing/2014/main" id="{39A9E623-C903-472F-A4AB-8028CCCB4E46}"/>
              </a:ext>
            </a:extLst>
          </p:cNvPr>
          <p:cNvSpPr/>
          <p:nvPr/>
        </p:nvSpPr>
        <p:spPr>
          <a:xfrm>
            <a:off x="2213304" y="4883093"/>
            <a:ext cx="1322990" cy="1081695"/>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700" b="1" dirty="0">
                <a:solidFill>
                  <a:schemeClr val="tx1"/>
                </a:solidFill>
                <a:highlight>
                  <a:srgbClr val="008000"/>
                </a:highlight>
                <a:latin typeface="Century Gothic" panose="020B0502020202020204" pitchFamily="34" charset="0"/>
              </a:rPr>
              <a:t>Skill focus: </a:t>
            </a:r>
            <a:r>
              <a:rPr lang="en-GB" sz="700" dirty="0">
                <a:solidFill>
                  <a:schemeClr val="tx1"/>
                </a:solidFill>
                <a:highlight>
                  <a:srgbClr val="008000"/>
                </a:highlight>
                <a:latin typeface="Century Gothic" panose="020B0502020202020204" pitchFamily="34" charset="0"/>
              </a:rPr>
              <a:t>Numerical and quantitative skills</a:t>
            </a:r>
          </a:p>
          <a:p>
            <a:pPr lvl="0" algn="ctr"/>
            <a:endParaRPr lang="en-GB" sz="700" dirty="0">
              <a:solidFill>
                <a:schemeClr val="tx1"/>
              </a:solidFill>
              <a:highlight>
                <a:srgbClr val="008000"/>
              </a:highlight>
              <a:latin typeface="Century Gothic" panose="020B0502020202020204" pitchFamily="34" charset="0"/>
            </a:endParaRPr>
          </a:p>
          <a:p>
            <a:pPr algn="ctr"/>
            <a:r>
              <a:rPr lang="en-GB" sz="700" b="1" dirty="0">
                <a:solidFill>
                  <a:schemeClr val="tx1"/>
                </a:solidFill>
                <a:highlight>
                  <a:srgbClr val="800080"/>
                </a:highlight>
                <a:latin typeface="Century Gothic" panose="020B0502020202020204" pitchFamily="34" charset="0"/>
              </a:rPr>
              <a:t>Skill focus</a:t>
            </a:r>
            <a:r>
              <a:rPr lang="en-GB" sz="700" dirty="0">
                <a:solidFill>
                  <a:schemeClr val="tx1"/>
                </a:solidFill>
                <a:highlight>
                  <a:srgbClr val="800080"/>
                </a:highlight>
                <a:latin typeface="Century Gothic" panose="020B0502020202020204" pitchFamily="34" charset="0"/>
              </a:rPr>
              <a:t>: - Climate graphs.</a:t>
            </a:r>
          </a:p>
          <a:p>
            <a:pPr lvl="0" algn="ctr"/>
            <a:r>
              <a:rPr lang="en-GB" sz="700" dirty="0">
                <a:solidFill>
                  <a:schemeClr val="tx1"/>
                </a:solidFill>
                <a:highlight>
                  <a:srgbClr val="008000"/>
                </a:highlight>
                <a:latin typeface="Century Gothic" panose="020B0502020202020204" pitchFamily="34" charset="0"/>
              </a:rPr>
              <a:t> </a:t>
            </a:r>
          </a:p>
        </p:txBody>
      </p:sp>
      <p:sp>
        <p:nvSpPr>
          <p:cNvPr id="107" name="Rectangle 106">
            <a:extLst>
              <a:ext uri="{FF2B5EF4-FFF2-40B4-BE49-F238E27FC236}">
                <a16:creationId xmlns:a16="http://schemas.microsoft.com/office/drawing/2014/main" id="{56756AF9-6D52-4D9C-8B36-E700A76FB211}"/>
              </a:ext>
            </a:extLst>
          </p:cNvPr>
          <p:cNvSpPr/>
          <p:nvPr/>
        </p:nvSpPr>
        <p:spPr>
          <a:xfrm>
            <a:off x="7684279" y="4888984"/>
            <a:ext cx="1274652" cy="1030845"/>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GB" sz="700" b="1" dirty="0">
                <a:solidFill>
                  <a:schemeClr val="tx1"/>
                </a:solidFill>
                <a:highlight>
                  <a:srgbClr val="FF00FF"/>
                </a:highlight>
                <a:latin typeface="Century Gothic" panose="020B0502020202020204" pitchFamily="34" charset="0"/>
              </a:rPr>
              <a:t>Skill focus</a:t>
            </a:r>
            <a:r>
              <a:rPr lang="en-GB" sz="700" dirty="0">
                <a:solidFill>
                  <a:schemeClr val="tx1"/>
                </a:solidFill>
                <a:highlight>
                  <a:srgbClr val="FF00FF"/>
                </a:highlight>
                <a:latin typeface="Century Gothic" panose="020B0502020202020204" pitchFamily="34" charset="0"/>
              </a:rPr>
              <a:t>: Analyse and evaluate population pyramids </a:t>
            </a:r>
          </a:p>
        </p:txBody>
      </p:sp>
      <p:sp>
        <p:nvSpPr>
          <p:cNvPr id="109" name="Rectangle 108">
            <a:extLst>
              <a:ext uri="{FF2B5EF4-FFF2-40B4-BE49-F238E27FC236}">
                <a16:creationId xmlns:a16="http://schemas.microsoft.com/office/drawing/2014/main" id="{001BC5EC-1135-4BE1-8536-447B37715F8D}"/>
              </a:ext>
            </a:extLst>
          </p:cNvPr>
          <p:cNvSpPr/>
          <p:nvPr/>
        </p:nvSpPr>
        <p:spPr>
          <a:xfrm>
            <a:off x="4952169" y="6798815"/>
            <a:ext cx="1294672" cy="1011546"/>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700" dirty="0">
                <a:solidFill>
                  <a:schemeClr val="tx1"/>
                </a:solidFill>
                <a:latin typeface="Century Gothic" panose="020B0502020202020204" pitchFamily="34" charset="0"/>
              </a:rPr>
              <a:t>Retrieval : Build on existing KS3 knowledge.</a:t>
            </a:r>
          </a:p>
          <a:p>
            <a:pPr algn="ctr"/>
            <a:r>
              <a:rPr lang="en-GB" sz="700" dirty="0">
                <a:solidFill>
                  <a:schemeClr val="tx1"/>
                </a:solidFill>
                <a:latin typeface="Century Gothic" panose="020B0502020202020204" pitchFamily="34" charset="0"/>
              </a:rPr>
              <a:t>Investigate how people contribute to the UK</a:t>
            </a:r>
          </a:p>
          <a:p>
            <a:pPr algn="ctr"/>
            <a:r>
              <a:rPr lang="en-GB" sz="700" dirty="0">
                <a:solidFill>
                  <a:schemeClr val="tx1"/>
                </a:solidFill>
                <a:latin typeface="Century Gothic" panose="020B0502020202020204" pitchFamily="34" charset="0"/>
              </a:rPr>
              <a:t>Explore how coastlines are managed </a:t>
            </a:r>
          </a:p>
          <a:p>
            <a:pPr algn="ctr"/>
            <a:r>
              <a:rPr lang="en-GB" sz="700" dirty="0">
                <a:solidFill>
                  <a:schemeClr val="tx1"/>
                </a:solidFill>
                <a:latin typeface="Century Gothic" panose="020B0502020202020204" pitchFamily="34" charset="0"/>
              </a:rPr>
              <a:t>Explain why coastal management is controversial.</a:t>
            </a:r>
            <a:endParaRPr lang="en-GB" sz="700" dirty="0">
              <a:solidFill>
                <a:prstClr val="black">
                  <a:lumMod val="50000"/>
                  <a:lumOff val="50000"/>
                </a:prstClr>
              </a:solidFill>
              <a:latin typeface="Century Gothic" panose="020B0502020202020204" pitchFamily="34" charset="0"/>
            </a:endParaRPr>
          </a:p>
        </p:txBody>
      </p:sp>
      <p:sp>
        <p:nvSpPr>
          <p:cNvPr id="111" name="Rectangle 110">
            <a:extLst>
              <a:ext uri="{FF2B5EF4-FFF2-40B4-BE49-F238E27FC236}">
                <a16:creationId xmlns:a16="http://schemas.microsoft.com/office/drawing/2014/main" id="{39D2919C-614F-48E5-8C47-911AC557D0C9}"/>
              </a:ext>
            </a:extLst>
          </p:cNvPr>
          <p:cNvSpPr/>
          <p:nvPr/>
        </p:nvSpPr>
        <p:spPr>
          <a:xfrm>
            <a:off x="9020866" y="6783287"/>
            <a:ext cx="1288735" cy="104540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entury Gothic" panose="020B0502020202020204" pitchFamily="34" charset="0"/>
              </a:rPr>
              <a:t>Build on existing knowledge of how rivers shape the land. Investigate and factors that effect river flooding. Evaluate river flood defences. Comparing data sets, maps, graphs and diagrams of UK rivers and flooding events – Evaluate the consequences of river flooding. Explain river management techniques </a:t>
            </a:r>
          </a:p>
        </p:txBody>
      </p:sp>
      <p:sp>
        <p:nvSpPr>
          <p:cNvPr id="112" name="Rectangle 111">
            <a:extLst>
              <a:ext uri="{FF2B5EF4-FFF2-40B4-BE49-F238E27FC236}">
                <a16:creationId xmlns:a16="http://schemas.microsoft.com/office/drawing/2014/main" id="{A00AEBBD-497A-47D9-8747-26EF78B7E019}"/>
              </a:ext>
            </a:extLst>
          </p:cNvPr>
          <p:cNvSpPr/>
          <p:nvPr/>
        </p:nvSpPr>
        <p:spPr>
          <a:xfrm>
            <a:off x="2239774" y="6833992"/>
            <a:ext cx="1280261" cy="99119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dirty="0">
                <a:solidFill>
                  <a:schemeClr val="tx1"/>
                </a:solidFill>
                <a:latin typeface="Century Gothic" panose="020B0502020202020204" pitchFamily="34" charset="0"/>
              </a:rPr>
              <a:t>Retrieval: Build on existing KS3 knowledge.</a:t>
            </a:r>
            <a:endParaRPr lang="en-GB" sz="500" dirty="0">
              <a:solidFill>
                <a:schemeClr val="tx1">
                  <a:lumMod val="50000"/>
                  <a:lumOff val="50000"/>
                </a:schemeClr>
              </a:solidFill>
              <a:latin typeface="Century Gothic" panose="020B0502020202020204" pitchFamily="34" charset="0"/>
            </a:endParaRPr>
          </a:p>
          <a:p>
            <a:pPr algn="ctr"/>
            <a:r>
              <a:rPr lang="en-GB" sz="500" dirty="0">
                <a:solidFill>
                  <a:schemeClr val="tx1"/>
                </a:solidFill>
                <a:latin typeface="Century Gothic" panose="020B0502020202020204" pitchFamily="34" charset="0"/>
              </a:rPr>
              <a:t>Investigate why urbanisation is a global phenomenon. Analyse the causes and challenges of urbanisation in two global cities. Evaluate management strategies to reduce the impacts SEE of urbanisation. Analysing data sets including maps, graphs and images.</a:t>
            </a:r>
          </a:p>
        </p:txBody>
      </p:sp>
      <p:sp>
        <p:nvSpPr>
          <p:cNvPr id="117" name="Oval 116">
            <a:extLst>
              <a:ext uri="{FF2B5EF4-FFF2-40B4-BE49-F238E27FC236}">
                <a16:creationId xmlns:a16="http://schemas.microsoft.com/office/drawing/2014/main" id="{1609E37C-B8C9-4DA8-AB72-A7468A76E19A}"/>
              </a:ext>
            </a:extLst>
          </p:cNvPr>
          <p:cNvSpPr/>
          <p:nvPr/>
        </p:nvSpPr>
        <p:spPr>
          <a:xfrm>
            <a:off x="11917439" y="8310971"/>
            <a:ext cx="739262" cy="816384"/>
          </a:xfrm>
          <a:prstGeom prst="ellipse">
            <a:avLst/>
          </a:prstGeom>
          <a:solidFill>
            <a:schemeClr val="accent1">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8" name="Rectangle 117">
            <a:extLst>
              <a:ext uri="{FF2B5EF4-FFF2-40B4-BE49-F238E27FC236}">
                <a16:creationId xmlns:a16="http://schemas.microsoft.com/office/drawing/2014/main" id="{D060C018-A233-4641-87EF-CB6DB633C110}"/>
              </a:ext>
            </a:extLst>
          </p:cNvPr>
          <p:cNvSpPr/>
          <p:nvPr/>
        </p:nvSpPr>
        <p:spPr>
          <a:xfrm>
            <a:off x="11917439" y="8490348"/>
            <a:ext cx="726185" cy="400110"/>
          </a:xfrm>
          <a:prstGeom prst="rect">
            <a:avLst/>
          </a:prstGeom>
          <a:noFill/>
        </p:spPr>
        <p:txBody>
          <a:bodyPr wrap="square" lIns="91440" tIns="45720" rIns="91440" bIns="45720">
            <a:spAutoFit/>
          </a:bodyPr>
          <a:lstStyle/>
          <a:p>
            <a:pPr algn="ctr"/>
            <a:r>
              <a:rPr lang="en-US"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KS4</a:t>
            </a:r>
          </a:p>
        </p:txBody>
      </p:sp>
      <p:sp>
        <p:nvSpPr>
          <p:cNvPr id="3" name="TextBox 2">
            <a:extLst>
              <a:ext uri="{FF2B5EF4-FFF2-40B4-BE49-F238E27FC236}">
                <a16:creationId xmlns:a16="http://schemas.microsoft.com/office/drawing/2014/main" id="{31ACEBD9-310B-4FF6-8BB9-60D4ACC70BEF}"/>
              </a:ext>
            </a:extLst>
          </p:cNvPr>
          <p:cNvSpPr txBox="1"/>
          <p:nvPr/>
        </p:nvSpPr>
        <p:spPr>
          <a:xfrm rot="20425197">
            <a:off x="10316039" y="7758224"/>
            <a:ext cx="1463204" cy="646331"/>
          </a:xfrm>
          <a:prstGeom prst="rect">
            <a:avLst/>
          </a:prstGeom>
          <a:noFill/>
        </p:spPr>
        <p:txBody>
          <a:bodyPr wrap="square" rtlCol="0">
            <a:spAutoFit/>
          </a:bodyPr>
          <a:lstStyle/>
          <a:p>
            <a:r>
              <a:rPr lang="en-GB" sz="700" b="1" dirty="0">
                <a:latin typeface="Century Gothic" panose="020B0502020202020204" pitchFamily="34" charset="0"/>
              </a:rPr>
              <a:t>6</a:t>
            </a:r>
            <a:r>
              <a:rPr lang="en-GB" sz="700" b="1" baseline="30000" dirty="0">
                <a:latin typeface="Century Gothic" panose="020B0502020202020204" pitchFamily="34" charset="0"/>
              </a:rPr>
              <a:t>th</a:t>
            </a:r>
            <a:r>
              <a:rPr lang="en-GB" sz="700" b="1" dirty="0">
                <a:latin typeface="Century Gothic" panose="020B0502020202020204" pitchFamily="34" charset="0"/>
              </a:rPr>
              <a:t> Form college to study:</a:t>
            </a:r>
          </a:p>
          <a:p>
            <a:r>
              <a:rPr lang="en-GB" sz="700" dirty="0">
                <a:latin typeface="Century Gothic" panose="020B0502020202020204" pitchFamily="34" charset="0"/>
              </a:rPr>
              <a:t>Geography </a:t>
            </a:r>
          </a:p>
          <a:p>
            <a:r>
              <a:rPr lang="en-GB" sz="700" dirty="0">
                <a:latin typeface="Century Gothic" panose="020B0502020202020204" pitchFamily="34" charset="0"/>
              </a:rPr>
              <a:t>Leisure and tourism</a:t>
            </a:r>
          </a:p>
          <a:p>
            <a:r>
              <a:rPr lang="en-GB" sz="700" dirty="0">
                <a:latin typeface="Century Gothic" panose="020B0502020202020204" pitchFamily="34" charset="0"/>
              </a:rPr>
              <a:t>Geology </a:t>
            </a:r>
          </a:p>
          <a:p>
            <a:r>
              <a:rPr lang="en-GB" sz="800" dirty="0">
                <a:latin typeface="Century Gothic" panose="020B0502020202020204" pitchFamily="34" charset="0"/>
              </a:rPr>
              <a:t> </a:t>
            </a:r>
          </a:p>
        </p:txBody>
      </p:sp>
      <p:sp>
        <p:nvSpPr>
          <p:cNvPr id="7" name="Arrow: Right 6">
            <a:extLst>
              <a:ext uri="{FF2B5EF4-FFF2-40B4-BE49-F238E27FC236}">
                <a16:creationId xmlns:a16="http://schemas.microsoft.com/office/drawing/2014/main" id="{4ECECAB2-5C4E-4100-AD94-1B22F7179426}"/>
              </a:ext>
            </a:extLst>
          </p:cNvPr>
          <p:cNvSpPr/>
          <p:nvPr/>
        </p:nvSpPr>
        <p:spPr>
          <a:xfrm>
            <a:off x="11522202" y="7197243"/>
            <a:ext cx="1261373" cy="874323"/>
          </a:xfrm>
          <a:prstGeom prst="rightArrow">
            <a:avLst>
              <a:gd name="adj1" fmla="val 65721"/>
              <a:gd name="adj2" fmla="val 5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a:extLst>
              <a:ext uri="{FF2B5EF4-FFF2-40B4-BE49-F238E27FC236}">
                <a16:creationId xmlns:a16="http://schemas.microsoft.com/office/drawing/2014/main" id="{DD011321-A0B0-498F-A303-CCE10D249859}"/>
              </a:ext>
            </a:extLst>
          </p:cNvPr>
          <p:cNvSpPr txBox="1"/>
          <p:nvPr/>
        </p:nvSpPr>
        <p:spPr>
          <a:xfrm>
            <a:off x="11454043" y="7312566"/>
            <a:ext cx="1463204" cy="954107"/>
          </a:xfrm>
          <a:prstGeom prst="rect">
            <a:avLst/>
          </a:prstGeom>
          <a:noFill/>
        </p:spPr>
        <p:txBody>
          <a:bodyPr wrap="square" rtlCol="0">
            <a:spAutoFit/>
          </a:bodyPr>
          <a:lstStyle/>
          <a:p>
            <a:r>
              <a:rPr lang="en-GB" sz="600" b="1" dirty="0">
                <a:latin typeface="Century Gothic" panose="020B0502020202020204" pitchFamily="34" charset="0"/>
              </a:rPr>
              <a:t>University to study:</a:t>
            </a:r>
          </a:p>
          <a:p>
            <a:r>
              <a:rPr lang="en-GB" sz="600" dirty="0">
                <a:latin typeface="Century Gothic" panose="020B0502020202020204" pitchFamily="34" charset="0"/>
              </a:rPr>
              <a:t>Geography </a:t>
            </a:r>
          </a:p>
          <a:p>
            <a:r>
              <a:rPr lang="en-GB" sz="600" dirty="0">
                <a:latin typeface="Century Gothic" panose="020B0502020202020204" pitchFamily="34" charset="0"/>
              </a:rPr>
              <a:t>Geology </a:t>
            </a:r>
          </a:p>
          <a:p>
            <a:r>
              <a:rPr lang="en-GB" sz="600" dirty="0">
                <a:latin typeface="Century Gothic" panose="020B0502020202020204" pitchFamily="34" charset="0"/>
              </a:rPr>
              <a:t>Global information systems </a:t>
            </a:r>
          </a:p>
          <a:p>
            <a:r>
              <a:rPr lang="en-GB" sz="600" dirty="0">
                <a:latin typeface="Century Gothic" panose="020B0502020202020204" pitchFamily="34" charset="0"/>
              </a:rPr>
              <a:t>Ecology </a:t>
            </a:r>
          </a:p>
          <a:p>
            <a:r>
              <a:rPr lang="en-GB" sz="600" dirty="0">
                <a:latin typeface="Century Gothic" panose="020B0502020202020204" pitchFamily="34" charset="0"/>
              </a:rPr>
              <a:t>Environment &amp; Sustainability</a:t>
            </a:r>
          </a:p>
          <a:p>
            <a:endParaRPr lang="en-GB" sz="600" dirty="0">
              <a:latin typeface="Century Gothic" panose="020B0502020202020204" pitchFamily="34" charset="0"/>
            </a:endParaRPr>
          </a:p>
          <a:p>
            <a:endParaRPr lang="en-GB" sz="600" dirty="0">
              <a:latin typeface="Century Gothic" panose="020B0502020202020204" pitchFamily="34" charset="0"/>
            </a:endParaRPr>
          </a:p>
          <a:p>
            <a:r>
              <a:rPr lang="en-GB" sz="800" dirty="0">
                <a:latin typeface="Century Gothic" panose="020B0502020202020204" pitchFamily="34" charset="0"/>
              </a:rPr>
              <a:t> </a:t>
            </a:r>
          </a:p>
        </p:txBody>
      </p:sp>
      <p:sp>
        <p:nvSpPr>
          <p:cNvPr id="67" name="Oval 66"/>
          <p:cNvSpPr/>
          <p:nvPr/>
        </p:nvSpPr>
        <p:spPr>
          <a:xfrm>
            <a:off x="1814543" y="6420046"/>
            <a:ext cx="699107" cy="642107"/>
          </a:xfrm>
          <a:prstGeom prst="ellipse">
            <a:avLst/>
          </a:prstGeom>
          <a:solidFill>
            <a:srgbClr val="66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Y10</a:t>
            </a:r>
          </a:p>
        </p:txBody>
      </p:sp>
      <p:sp>
        <p:nvSpPr>
          <p:cNvPr id="123" name="Rectangle 122">
            <a:extLst>
              <a:ext uri="{FF2B5EF4-FFF2-40B4-BE49-F238E27FC236}">
                <a16:creationId xmlns:a16="http://schemas.microsoft.com/office/drawing/2014/main" id="{E1887A9F-8A93-407C-B2BF-228A67E0D44E}"/>
              </a:ext>
            </a:extLst>
          </p:cNvPr>
          <p:cNvSpPr/>
          <p:nvPr/>
        </p:nvSpPr>
        <p:spPr>
          <a:xfrm>
            <a:off x="4940839" y="7904819"/>
            <a:ext cx="1294672"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900" b="1" dirty="0">
                <a:solidFill>
                  <a:schemeClr val="tx1"/>
                </a:solidFill>
                <a:latin typeface="Century Gothic" panose="020B0502020202020204" pitchFamily="34" charset="0"/>
              </a:rPr>
              <a:t>Fieldwork theory revision </a:t>
            </a:r>
          </a:p>
        </p:txBody>
      </p:sp>
      <p:sp>
        <p:nvSpPr>
          <p:cNvPr id="124" name="Rectangle 123">
            <a:extLst>
              <a:ext uri="{FF2B5EF4-FFF2-40B4-BE49-F238E27FC236}">
                <a16:creationId xmlns:a16="http://schemas.microsoft.com/office/drawing/2014/main" id="{220C2E51-D916-4D68-BDB9-5106534C6BD5}"/>
              </a:ext>
            </a:extLst>
          </p:cNvPr>
          <p:cNvSpPr/>
          <p:nvPr/>
        </p:nvSpPr>
        <p:spPr>
          <a:xfrm>
            <a:off x="4940837" y="8656005"/>
            <a:ext cx="1294671" cy="87180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700" dirty="0">
                <a:solidFill>
                  <a:schemeClr val="tx1"/>
                </a:solidFill>
                <a:latin typeface="Century Gothic" panose="020B0502020202020204" pitchFamily="34" charset="0"/>
              </a:rPr>
              <a:t>Fieldwork theory revision </a:t>
            </a:r>
          </a:p>
          <a:p>
            <a:pPr lvl="0" algn="ctr"/>
            <a:endParaRPr lang="en-GB" sz="700" dirty="0">
              <a:solidFill>
                <a:schemeClr val="tx1"/>
              </a:solidFill>
              <a:latin typeface="Century Gothic" panose="020B0502020202020204" pitchFamily="34" charset="0"/>
            </a:endParaRPr>
          </a:p>
          <a:p>
            <a:pPr lvl="0" algn="ctr"/>
            <a:r>
              <a:rPr lang="en-GB" sz="700" dirty="0">
                <a:solidFill>
                  <a:schemeClr val="tx1"/>
                </a:solidFill>
                <a:latin typeface="Century Gothic" panose="020B0502020202020204" pitchFamily="34" charset="0"/>
              </a:rPr>
              <a:t>Component 3</a:t>
            </a:r>
          </a:p>
          <a:p>
            <a:pPr lvl="0" algn="ctr"/>
            <a:endParaRPr lang="en-GB" sz="700" dirty="0">
              <a:solidFill>
                <a:schemeClr val="tx1"/>
              </a:solidFill>
              <a:latin typeface="Century Gothic" panose="020B0502020202020204" pitchFamily="34" charset="0"/>
            </a:endParaRPr>
          </a:p>
          <a:p>
            <a:pPr lvl="0" algn="ctr"/>
            <a:r>
              <a:rPr lang="en-GB" sz="700" dirty="0">
                <a:solidFill>
                  <a:schemeClr val="tx1"/>
                </a:solidFill>
                <a:latin typeface="Century Gothic" panose="020B0502020202020204" pitchFamily="34" charset="0"/>
              </a:rPr>
              <a:t>Applied fieldwork enquiry revision </a:t>
            </a:r>
          </a:p>
        </p:txBody>
      </p:sp>
      <p:sp>
        <p:nvSpPr>
          <p:cNvPr id="125" name="Rectangle 124">
            <a:extLst>
              <a:ext uri="{FF2B5EF4-FFF2-40B4-BE49-F238E27FC236}">
                <a16:creationId xmlns:a16="http://schemas.microsoft.com/office/drawing/2014/main" id="{E946E05A-04E9-42B4-930A-D2FAE8D1BE9A}"/>
              </a:ext>
            </a:extLst>
          </p:cNvPr>
          <p:cNvSpPr/>
          <p:nvPr/>
        </p:nvSpPr>
        <p:spPr>
          <a:xfrm>
            <a:off x="6293701" y="7904819"/>
            <a:ext cx="3992268"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900" b="1" dirty="0">
                <a:solidFill>
                  <a:schemeClr val="tx1"/>
                </a:solidFill>
                <a:latin typeface="Century Gothic" panose="020B0502020202020204" pitchFamily="34" charset="0"/>
              </a:rPr>
              <a:t>Examination preparation</a:t>
            </a:r>
          </a:p>
        </p:txBody>
      </p:sp>
      <p:sp>
        <p:nvSpPr>
          <p:cNvPr id="126" name="Rectangle 125">
            <a:extLst>
              <a:ext uri="{FF2B5EF4-FFF2-40B4-BE49-F238E27FC236}">
                <a16:creationId xmlns:a16="http://schemas.microsoft.com/office/drawing/2014/main" id="{3B70B9A9-CC6B-4E2E-A759-9559C94AF451}"/>
              </a:ext>
            </a:extLst>
          </p:cNvPr>
          <p:cNvSpPr/>
          <p:nvPr/>
        </p:nvSpPr>
        <p:spPr>
          <a:xfrm>
            <a:off x="6282930" y="8642877"/>
            <a:ext cx="3992268" cy="87180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800" dirty="0">
                <a:solidFill>
                  <a:schemeClr val="tx1"/>
                </a:solidFill>
                <a:latin typeface="Century Gothic" panose="020B0502020202020204" pitchFamily="34" charset="0"/>
              </a:rPr>
              <a:t>Component 1 – Investigating geographical issues </a:t>
            </a:r>
          </a:p>
          <a:p>
            <a:pPr lvl="0" algn="ctr"/>
            <a:r>
              <a:rPr lang="en-GB" sz="800" dirty="0">
                <a:solidFill>
                  <a:schemeClr val="tx1"/>
                </a:solidFill>
                <a:latin typeface="Century Gothic" panose="020B0502020202020204" pitchFamily="34" charset="0"/>
              </a:rPr>
              <a:t>Assessing themes 1,2 and 3</a:t>
            </a:r>
          </a:p>
          <a:p>
            <a:pPr lvl="0" algn="ctr"/>
            <a:endParaRPr lang="en-GB" sz="800" dirty="0">
              <a:solidFill>
                <a:schemeClr val="tx1"/>
              </a:solidFill>
              <a:latin typeface="Century Gothic" panose="020B0502020202020204" pitchFamily="34" charset="0"/>
            </a:endParaRPr>
          </a:p>
          <a:p>
            <a:pPr lvl="0" algn="ctr"/>
            <a:r>
              <a:rPr lang="en-GB" sz="800" dirty="0">
                <a:solidFill>
                  <a:schemeClr val="tx1"/>
                </a:solidFill>
                <a:latin typeface="Century Gothic" panose="020B0502020202020204" pitchFamily="34" charset="0"/>
              </a:rPr>
              <a:t>Component 2 – Problem solving geography </a:t>
            </a:r>
          </a:p>
          <a:p>
            <a:pPr lvl="0" algn="ctr"/>
            <a:r>
              <a:rPr lang="en-GB" sz="800" dirty="0">
                <a:solidFill>
                  <a:schemeClr val="tx1"/>
                </a:solidFill>
                <a:latin typeface="Century Gothic" panose="020B0502020202020204" pitchFamily="34" charset="0"/>
              </a:rPr>
              <a:t>Choose a solution and explain why – extended writing</a:t>
            </a:r>
          </a:p>
        </p:txBody>
      </p:sp>
      <p:sp>
        <p:nvSpPr>
          <p:cNvPr id="68" name="Oval 67"/>
          <p:cNvSpPr/>
          <p:nvPr/>
        </p:nvSpPr>
        <p:spPr>
          <a:xfrm>
            <a:off x="9769320" y="8336784"/>
            <a:ext cx="699107" cy="642107"/>
          </a:xfrm>
          <a:prstGeom prst="ellipse">
            <a:avLst/>
          </a:prstGeom>
          <a:solidFill>
            <a:srgbClr val="6600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Y11</a:t>
            </a:r>
          </a:p>
        </p:txBody>
      </p:sp>
    </p:spTree>
    <p:extLst>
      <p:ext uri="{BB962C8B-B14F-4D97-AF65-F5344CB8AC3E}">
        <p14:creationId xmlns:p14="http://schemas.microsoft.com/office/powerpoint/2010/main" val="30967303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2841</TotalTime>
  <Words>1220</Words>
  <Application>Microsoft Office PowerPoint</Application>
  <PresentationFormat>A3 Paper (297x420 mm)</PresentationFormat>
  <Paragraphs>208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Company>Golborne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SNORWOODC</dc:creator>
  <cp:lastModifiedBy>NDunn</cp:lastModifiedBy>
  <cp:revision>298</cp:revision>
  <cp:lastPrinted>2020-02-07T10:58:30Z</cp:lastPrinted>
  <dcterms:created xsi:type="dcterms:W3CDTF">2019-07-01T10:17:12Z</dcterms:created>
  <dcterms:modified xsi:type="dcterms:W3CDTF">2022-08-30T13:51:42Z</dcterms:modified>
</cp:coreProperties>
</file>