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799263" cy="9875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FFCCFF"/>
    <a:srgbClr val="66FF66"/>
    <a:srgbClr val="FF33CC"/>
    <a:srgbClr val="FFFF99"/>
    <a:srgbClr val="9900CC"/>
    <a:srgbClr val="99CCFF"/>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72" y="4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B4C7E-565D-4C30-A0A2-99D1224EBF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C84FCA-9533-4648-9528-71CE61F332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5DC758C-001F-4173-AD27-05F3CC735153}"/>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5" name="Footer Placeholder 4">
            <a:extLst>
              <a:ext uri="{FF2B5EF4-FFF2-40B4-BE49-F238E27FC236}">
                <a16:creationId xmlns:a16="http://schemas.microsoft.com/office/drawing/2014/main" id="{AD17AF08-6AB5-4336-A4FC-5828BA410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0C47BC-EBCE-4FBE-82C8-FC7F9B703171}"/>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1855295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94BD6-E308-462B-898B-0C970CDC504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932791-DB67-4A7D-BE8C-7C8B10FC218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2A7ADD-B6B3-4285-B1FE-D663C0FEE8B2}"/>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5" name="Footer Placeholder 4">
            <a:extLst>
              <a:ext uri="{FF2B5EF4-FFF2-40B4-BE49-F238E27FC236}">
                <a16:creationId xmlns:a16="http://schemas.microsoft.com/office/drawing/2014/main" id="{961E90A9-251E-4DED-9CF0-EC8638CAA4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685F03-E20A-4825-9BA1-271359FA0708}"/>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3060441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E4BB2-60E7-45AB-B32E-49340E3F98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4387D47-847A-4BA3-9F36-88FA785945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15B4891-DDCF-49C3-B592-0B3855769018}"/>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5" name="Footer Placeholder 4">
            <a:extLst>
              <a:ext uri="{FF2B5EF4-FFF2-40B4-BE49-F238E27FC236}">
                <a16:creationId xmlns:a16="http://schemas.microsoft.com/office/drawing/2014/main" id="{865F293F-F3CD-4B65-AA8C-48B8F95518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EFF5B6-CB98-484C-B9E6-B19713F98A63}"/>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630087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EBE96-BA71-40B0-AD76-A4D9B9557C7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62925C-4ACE-4F73-8F1B-EA37B3ACE3C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8D28DC7-CA47-47F2-B132-6B80D3FB2C6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DDFAD8A-4F03-4C55-9D36-4F7AABA11DB7}"/>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6" name="Footer Placeholder 5">
            <a:extLst>
              <a:ext uri="{FF2B5EF4-FFF2-40B4-BE49-F238E27FC236}">
                <a16:creationId xmlns:a16="http://schemas.microsoft.com/office/drawing/2014/main" id="{7BD63E38-70A2-4718-A67A-586F00841E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5BE8B7-57B6-4A98-A574-89CC97AFB05F}"/>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1353312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9DBF5-EE58-4A36-94CC-598287C95F6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A4604B-1768-4B27-9D3A-97A22B3295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F4169B9-8BCE-4617-8F54-1BFB0306A90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C739EB-AA43-49FE-82D4-3DB2FBDC2B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8B10B8E-2389-41BF-B8CD-65565612F38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F0FF30D-01AF-49EC-8E74-FFFEFDEAB48A}"/>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8" name="Footer Placeholder 7">
            <a:extLst>
              <a:ext uri="{FF2B5EF4-FFF2-40B4-BE49-F238E27FC236}">
                <a16:creationId xmlns:a16="http://schemas.microsoft.com/office/drawing/2014/main" id="{FEEA9BCD-5BE7-4E22-B2E2-18E13FC7E58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6EDBD54-C7E7-4F2F-A5ED-FED5B6F46F28}"/>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352010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F0253-445A-476F-8768-1B13AE1FC00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38B016D-98B9-496E-901F-DFEA03419518}"/>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4" name="Footer Placeholder 3">
            <a:extLst>
              <a:ext uri="{FF2B5EF4-FFF2-40B4-BE49-F238E27FC236}">
                <a16:creationId xmlns:a16="http://schemas.microsoft.com/office/drawing/2014/main" id="{528102B4-BADC-4EAE-9FF1-11E684D73E4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4CD53BC-6E9B-4E78-A000-257FF9960EB2}"/>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2803154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60FE9D-1DA4-40A5-A515-F37F26044ABD}"/>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3" name="Footer Placeholder 2">
            <a:extLst>
              <a:ext uri="{FF2B5EF4-FFF2-40B4-BE49-F238E27FC236}">
                <a16:creationId xmlns:a16="http://schemas.microsoft.com/office/drawing/2014/main" id="{37C44B7C-E32F-4A2C-8C64-1E43BA0617F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85657C7-65F1-4001-8F77-C1526A95EE28}"/>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2366907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6B367-AFD9-4604-8638-3032B1937D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0C9A931-0F4C-4FAF-B8F8-1E06833F18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0D0B8EB-F567-4AA2-9729-A353EEDFB9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5FD48DF-7287-4108-B607-BBB31318B5D1}"/>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6" name="Footer Placeholder 5">
            <a:extLst>
              <a:ext uri="{FF2B5EF4-FFF2-40B4-BE49-F238E27FC236}">
                <a16:creationId xmlns:a16="http://schemas.microsoft.com/office/drawing/2014/main" id="{FF42A760-D6E5-40EC-9B1F-7B2A2DC92D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44CDAD-E17F-47BD-AA3E-0B48E5A93EF5}"/>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1603374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6597A-5A80-4F21-B049-6244719691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D59BFCE-18AB-49BA-9C31-39D4EF2E2C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4EFE6CF-D5A0-4476-9C98-9D2682158A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510A66F-1144-4B08-A839-3A16A724CA15}"/>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6" name="Footer Placeholder 5">
            <a:extLst>
              <a:ext uri="{FF2B5EF4-FFF2-40B4-BE49-F238E27FC236}">
                <a16:creationId xmlns:a16="http://schemas.microsoft.com/office/drawing/2014/main" id="{F26B501C-1B7D-4D50-8A0F-8C232C31AF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EA39B7-D685-4C92-BD9E-BDC393C14BCA}"/>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2452377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E4AF5-70EA-4223-BBD5-842334A5047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0CB41D0-98B1-4229-A347-8875066AEA1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549E8F-D47A-425B-95D2-60F16B354A92}"/>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5" name="Footer Placeholder 4">
            <a:extLst>
              <a:ext uri="{FF2B5EF4-FFF2-40B4-BE49-F238E27FC236}">
                <a16:creationId xmlns:a16="http://schemas.microsoft.com/office/drawing/2014/main" id="{8584B062-206F-4B14-8F6B-491E5E77EF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DFC505-DE26-4475-BED8-0568DE5039BB}"/>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897609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E0294D-1916-4C06-83E3-625F11B62A6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E1A31F-F1B8-4DEE-BDF0-CF9198A4DA4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1588BF-A0A0-4D65-8347-0123A81DBF49}"/>
              </a:ext>
            </a:extLst>
          </p:cNvPr>
          <p:cNvSpPr>
            <a:spLocks noGrp="1"/>
          </p:cNvSpPr>
          <p:nvPr>
            <p:ph type="dt" sz="half" idx="10"/>
          </p:nvPr>
        </p:nvSpPr>
        <p:spPr/>
        <p:txBody>
          <a:bodyPr/>
          <a:lstStyle/>
          <a:p>
            <a:fld id="{AF4CB669-D18C-47D9-B222-A3822D8FE03F}" type="datetimeFigureOut">
              <a:rPr lang="en-GB" smtClean="0"/>
              <a:t>13/10/2022</a:t>
            </a:fld>
            <a:endParaRPr lang="en-GB"/>
          </a:p>
        </p:txBody>
      </p:sp>
      <p:sp>
        <p:nvSpPr>
          <p:cNvPr id="5" name="Footer Placeholder 4">
            <a:extLst>
              <a:ext uri="{FF2B5EF4-FFF2-40B4-BE49-F238E27FC236}">
                <a16:creationId xmlns:a16="http://schemas.microsoft.com/office/drawing/2014/main" id="{5689DC8F-0F13-4E2B-B659-CC754F3DC3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E186D4-99F1-439E-BE08-79079B88D758}"/>
              </a:ext>
            </a:extLst>
          </p:cNvPr>
          <p:cNvSpPr>
            <a:spLocks noGrp="1"/>
          </p:cNvSpPr>
          <p:nvPr>
            <p:ph type="sldNum" sz="quarter" idx="12"/>
          </p:nvPr>
        </p:nvSpPr>
        <p:spPr/>
        <p:txBody>
          <a:bodyPr/>
          <a:lstStyle/>
          <a:p>
            <a:fld id="{D6CD533F-B46A-46F7-9682-64219CE38E86}" type="slidenum">
              <a:rPr lang="en-GB" smtClean="0"/>
              <a:t>‹#›</a:t>
            </a:fld>
            <a:endParaRPr lang="en-GB"/>
          </a:p>
        </p:txBody>
      </p:sp>
    </p:spTree>
    <p:extLst>
      <p:ext uri="{BB962C8B-B14F-4D97-AF65-F5344CB8AC3E}">
        <p14:creationId xmlns:p14="http://schemas.microsoft.com/office/powerpoint/2010/main" val="2593207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2052B6-1843-4C2B-87ED-CB6393C85E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EC2A59-AD40-490A-9729-79537FFBA5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390523-15CA-455F-9FE9-CAE0EC96BF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4CB669-D18C-47D9-B222-A3822D8FE03F}" type="datetimeFigureOut">
              <a:rPr lang="en-GB" smtClean="0"/>
              <a:t>13/10/2022</a:t>
            </a:fld>
            <a:endParaRPr lang="en-GB"/>
          </a:p>
        </p:txBody>
      </p:sp>
      <p:sp>
        <p:nvSpPr>
          <p:cNvPr id="5" name="Footer Placeholder 4">
            <a:extLst>
              <a:ext uri="{FF2B5EF4-FFF2-40B4-BE49-F238E27FC236}">
                <a16:creationId xmlns:a16="http://schemas.microsoft.com/office/drawing/2014/main" id="{EEBEE83F-0675-4539-931D-B843F2C111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5FB5C89-80D2-44AB-A9E4-7AEFC2A641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D533F-B46A-46F7-9682-64219CE38E86}" type="slidenum">
              <a:rPr lang="en-GB" smtClean="0"/>
              <a:t>‹#›</a:t>
            </a:fld>
            <a:endParaRPr lang="en-GB"/>
          </a:p>
        </p:txBody>
      </p:sp>
    </p:spTree>
    <p:extLst>
      <p:ext uri="{BB962C8B-B14F-4D97-AF65-F5344CB8AC3E}">
        <p14:creationId xmlns:p14="http://schemas.microsoft.com/office/powerpoint/2010/main" val="3665066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FD5C91-738D-49B1-B703-78D17A4B9E38}"/>
              </a:ext>
            </a:extLst>
          </p:cNvPr>
          <p:cNvSpPr/>
          <p:nvPr/>
        </p:nvSpPr>
        <p:spPr>
          <a:xfrm>
            <a:off x="1633491" y="5024762"/>
            <a:ext cx="9971106" cy="4083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Block Arc 4">
            <a:extLst>
              <a:ext uri="{FF2B5EF4-FFF2-40B4-BE49-F238E27FC236}">
                <a16:creationId xmlns:a16="http://schemas.microsoft.com/office/drawing/2014/main" id="{102040D0-115C-4026-9769-027FB633D7B7}"/>
              </a:ext>
            </a:extLst>
          </p:cNvPr>
          <p:cNvSpPr/>
          <p:nvPr/>
        </p:nvSpPr>
        <p:spPr>
          <a:xfrm rot="16200000">
            <a:off x="542283" y="3537752"/>
            <a:ext cx="2166148" cy="1624615"/>
          </a:xfrm>
          <a:prstGeom prst="blockArc">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Rectangle 5">
            <a:extLst>
              <a:ext uri="{FF2B5EF4-FFF2-40B4-BE49-F238E27FC236}">
                <a16:creationId xmlns:a16="http://schemas.microsoft.com/office/drawing/2014/main" id="{5F330B90-E6DC-4C84-AD29-14A9BC66E6FB}"/>
              </a:ext>
            </a:extLst>
          </p:cNvPr>
          <p:cNvSpPr/>
          <p:nvPr/>
        </p:nvSpPr>
        <p:spPr>
          <a:xfrm>
            <a:off x="1633491" y="3266985"/>
            <a:ext cx="9579007"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Block Arc 6">
            <a:extLst>
              <a:ext uri="{FF2B5EF4-FFF2-40B4-BE49-F238E27FC236}">
                <a16:creationId xmlns:a16="http://schemas.microsoft.com/office/drawing/2014/main" id="{8C86A71A-7B35-4762-8C18-1AA82E87CBD3}"/>
              </a:ext>
            </a:extLst>
          </p:cNvPr>
          <p:cNvSpPr/>
          <p:nvPr/>
        </p:nvSpPr>
        <p:spPr>
          <a:xfrm rot="5400000">
            <a:off x="10129423" y="1779976"/>
            <a:ext cx="2166148" cy="1624615"/>
          </a:xfrm>
          <a:prstGeom prst="blockArc">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8">
            <a:extLst>
              <a:ext uri="{FF2B5EF4-FFF2-40B4-BE49-F238E27FC236}">
                <a16:creationId xmlns:a16="http://schemas.microsoft.com/office/drawing/2014/main" id="{DC63A390-ED73-4E6D-842E-E630817749BA}"/>
              </a:ext>
            </a:extLst>
          </p:cNvPr>
          <p:cNvSpPr/>
          <p:nvPr/>
        </p:nvSpPr>
        <p:spPr>
          <a:xfrm>
            <a:off x="3396378" y="1509209"/>
            <a:ext cx="7816120" cy="4083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B260D3B-6D58-4356-9C79-D6D18D6295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663" y="172681"/>
            <a:ext cx="2000978" cy="851065"/>
          </a:xfrm>
          <a:prstGeom prst="rect">
            <a:avLst/>
          </a:prstGeom>
        </p:spPr>
      </p:pic>
      <p:sp>
        <p:nvSpPr>
          <p:cNvPr id="11" name="Rectangle 10">
            <a:extLst>
              <a:ext uri="{FF2B5EF4-FFF2-40B4-BE49-F238E27FC236}">
                <a16:creationId xmlns:a16="http://schemas.microsoft.com/office/drawing/2014/main" id="{BB2F8290-05EC-44A6-9D43-73957558AACF}"/>
              </a:ext>
            </a:extLst>
          </p:cNvPr>
          <p:cNvSpPr/>
          <p:nvPr/>
        </p:nvSpPr>
        <p:spPr>
          <a:xfrm>
            <a:off x="10173809" y="5024762"/>
            <a:ext cx="1430787"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7 Term 1</a:t>
            </a:r>
          </a:p>
        </p:txBody>
      </p:sp>
      <p:sp>
        <p:nvSpPr>
          <p:cNvPr id="12" name="Rectangle: Rounded Corners 11">
            <a:extLst>
              <a:ext uri="{FF2B5EF4-FFF2-40B4-BE49-F238E27FC236}">
                <a16:creationId xmlns:a16="http://schemas.microsoft.com/office/drawing/2014/main" id="{DA148637-C5CB-4C88-B64C-65E0D8D70841}"/>
              </a:ext>
            </a:extLst>
          </p:cNvPr>
          <p:cNvSpPr/>
          <p:nvPr/>
        </p:nvSpPr>
        <p:spPr>
          <a:xfrm>
            <a:off x="8663520" y="4926410"/>
            <a:ext cx="1296143" cy="781236"/>
          </a:xfrm>
          <a:prstGeom prst="round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Physical Literacy</a:t>
            </a:r>
          </a:p>
        </p:txBody>
      </p:sp>
      <p:sp>
        <p:nvSpPr>
          <p:cNvPr id="13" name="Rounded Rectangle 60">
            <a:extLst>
              <a:ext uri="{FF2B5EF4-FFF2-40B4-BE49-F238E27FC236}">
                <a16:creationId xmlns:a16="http://schemas.microsoft.com/office/drawing/2014/main" id="{1524191D-222D-4E1F-86C8-0C05B9FA8CBB}"/>
              </a:ext>
            </a:extLst>
          </p:cNvPr>
          <p:cNvSpPr/>
          <p:nvPr/>
        </p:nvSpPr>
        <p:spPr>
          <a:xfrm>
            <a:off x="9769994" y="5734976"/>
            <a:ext cx="2044589" cy="923277"/>
          </a:xfrm>
          <a:prstGeom prst="roundRect">
            <a:avLst>
              <a:gd name="adj" fmla="val 5646"/>
            </a:avLst>
          </a:prstGeom>
          <a:solidFill>
            <a:schemeClr val="bg1"/>
          </a:solidFill>
          <a:ln w="9525">
            <a:solidFill>
              <a:schemeClr val="tx1"/>
            </a:solidFill>
          </a:ln>
        </p:spPr>
        <p:style>
          <a:lnRef idx="2">
            <a:schemeClr val="dk1"/>
          </a:lnRef>
          <a:fillRef idx="1">
            <a:schemeClr val="lt1"/>
          </a:fillRef>
          <a:effectRef idx="0">
            <a:schemeClr val="dk1"/>
          </a:effectRef>
          <a:fontRef idx="minor">
            <a:schemeClr val="dk1"/>
          </a:fontRef>
        </p:style>
        <p:txBody>
          <a:bodyPr rtlCol="0" anchor="t"/>
          <a:lstStyle/>
          <a:p>
            <a:pPr algn="ctr"/>
            <a:r>
              <a:rPr lang="en-GB" sz="1050" dirty="0">
                <a:latin typeface="Comic Sans MS" panose="030F0702030302020204" pitchFamily="66" charset="0"/>
              </a:rPr>
              <a:t>KS1 and 2</a:t>
            </a:r>
          </a:p>
          <a:p>
            <a:pPr algn="ctr"/>
            <a:r>
              <a:rPr lang="en-GB" sz="1050" dirty="0">
                <a:latin typeface="Comic Sans MS" panose="030F0702030302020204" pitchFamily="66" charset="0"/>
              </a:rPr>
              <a:t>Knowledge and Skills</a:t>
            </a:r>
          </a:p>
          <a:p>
            <a:pPr algn="ctr"/>
            <a:r>
              <a:rPr lang="en-GB" sz="1050" dirty="0">
                <a:latin typeface="Comic Sans MS" panose="030F0702030302020204" pitchFamily="66" charset="0"/>
              </a:rPr>
              <a:t>Basic skills such as throwing, catching, running, jumping very little relation to sports.</a:t>
            </a:r>
          </a:p>
        </p:txBody>
      </p:sp>
      <p:cxnSp>
        <p:nvCxnSpPr>
          <p:cNvPr id="17" name="Straight Arrow Connector 16">
            <a:extLst>
              <a:ext uri="{FF2B5EF4-FFF2-40B4-BE49-F238E27FC236}">
                <a16:creationId xmlns:a16="http://schemas.microsoft.com/office/drawing/2014/main" id="{82424E95-3501-4869-ABD2-9366B1915971}"/>
              </a:ext>
            </a:extLst>
          </p:cNvPr>
          <p:cNvCxnSpPr>
            <a:cxnSpLocks/>
          </p:cNvCxnSpPr>
          <p:nvPr/>
        </p:nvCxnSpPr>
        <p:spPr>
          <a:xfrm>
            <a:off x="7453001" y="4498364"/>
            <a:ext cx="131704" cy="54496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9" name="Rectangle: Rounded Corners 18">
            <a:extLst>
              <a:ext uri="{FF2B5EF4-FFF2-40B4-BE49-F238E27FC236}">
                <a16:creationId xmlns:a16="http://schemas.microsoft.com/office/drawing/2014/main" id="{95145741-3588-4016-AE46-2D6AA4442AAF}"/>
              </a:ext>
            </a:extLst>
          </p:cNvPr>
          <p:cNvSpPr/>
          <p:nvPr/>
        </p:nvSpPr>
        <p:spPr>
          <a:xfrm>
            <a:off x="5982192" y="4819448"/>
            <a:ext cx="1296143" cy="781236"/>
          </a:xfrm>
          <a:prstGeom prst="round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p:txBody>
      </p:sp>
      <p:sp>
        <p:nvSpPr>
          <p:cNvPr id="15" name="Rectangle: Rounded Corners 14">
            <a:extLst>
              <a:ext uri="{FF2B5EF4-FFF2-40B4-BE49-F238E27FC236}">
                <a16:creationId xmlns:a16="http://schemas.microsoft.com/office/drawing/2014/main" id="{011331C0-FBC3-43D0-BEAE-9EE9002260DE}"/>
              </a:ext>
            </a:extLst>
          </p:cNvPr>
          <p:cNvSpPr/>
          <p:nvPr/>
        </p:nvSpPr>
        <p:spPr>
          <a:xfrm>
            <a:off x="6194520" y="3925806"/>
            <a:ext cx="1296143" cy="594805"/>
          </a:xfrm>
          <a:prstGeom prst="roundRect">
            <a:avLst/>
          </a:prstGeom>
          <a:solidFill>
            <a:srgbClr val="99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Baseline assessment</a:t>
            </a:r>
          </a:p>
        </p:txBody>
      </p:sp>
      <p:sp>
        <p:nvSpPr>
          <p:cNvPr id="24" name="Rectangle 23">
            <a:extLst>
              <a:ext uri="{FF2B5EF4-FFF2-40B4-BE49-F238E27FC236}">
                <a16:creationId xmlns:a16="http://schemas.microsoft.com/office/drawing/2014/main" id="{40FB93CF-23EC-46C1-B9BD-63ABB89EB381}"/>
              </a:ext>
            </a:extLst>
          </p:cNvPr>
          <p:cNvSpPr/>
          <p:nvPr/>
        </p:nvSpPr>
        <p:spPr>
          <a:xfrm>
            <a:off x="3067821" y="5024761"/>
            <a:ext cx="1402036"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7 Term 2</a:t>
            </a:r>
          </a:p>
        </p:txBody>
      </p:sp>
      <p:sp>
        <p:nvSpPr>
          <p:cNvPr id="26" name="Rectangle: Rounded Corners 25">
            <a:extLst>
              <a:ext uri="{FF2B5EF4-FFF2-40B4-BE49-F238E27FC236}">
                <a16:creationId xmlns:a16="http://schemas.microsoft.com/office/drawing/2014/main" id="{92EEAF59-4179-4092-8D1E-FF2428ABE383}"/>
              </a:ext>
            </a:extLst>
          </p:cNvPr>
          <p:cNvSpPr/>
          <p:nvPr/>
        </p:nvSpPr>
        <p:spPr>
          <a:xfrm>
            <a:off x="1308865" y="4819448"/>
            <a:ext cx="1296143" cy="781236"/>
          </a:xfrm>
          <a:prstGeom prst="roundRect">
            <a:avLst/>
          </a:prstGeom>
          <a:solidFill>
            <a:srgbClr val="FF5050"/>
          </a:solidFill>
          <a:ln>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p:txBody>
      </p:sp>
      <p:sp>
        <p:nvSpPr>
          <p:cNvPr id="27" name="Rectangle: Rounded Corners 26">
            <a:extLst>
              <a:ext uri="{FF2B5EF4-FFF2-40B4-BE49-F238E27FC236}">
                <a16:creationId xmlns:a16="http://schemas.microsoft.com/office/drawing/2014/main" id="{254AC7F1-E63D-4BB3-8575-24E012E8B5C7}"/>
              </a:ext>
            </a:extLst>
          </p:cNvPr>
          <p:cNvSpPr/>
          <p:nvPr/>
        </p:nvSpPr>
        <p:spPr>
          <a:xfrm>
            <a:off x="1253969" y="2977071"/>
            <a:ext cx="1296143" cy="781236"/>
          </a:xfrm>
          <a:prstGeom prst="roundRect">
            <a:avLst/>
          </a:prstGeom>
          <a:solidFill>
            <a:srgbClr val="FF5050"/>
          </a:solidFill>
          <a:ln>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Develop Technique</a:t>
            </a:r>
          </a:p>
        </p:txBody>
      </p:sp>
      <p:sp>
        <p:nvSpPr>
          <p:cNvPr id="28" name="Rectangle: Rounded Corners 27">
            <a:extLst>
              <a:ext uri="{FF2B5EF4-FFF2-40B4-BE49-F238E27FC236}">
                <a16:creationId xmlns:a16="http://schemas.microsoft.com/office/drawing/2014/main" id="{4095CC0E-AD27-4C88-9EF0-7D2E21196BAD}"/>
              </a:ext>
            </a:extLst>
          </p:cNvPr>
          <p:cNvSpPr/>
          <p:nvPr/>
        </p:nvSpPr>
        <p:spPr>
          <a:xfrm>
            <a:off x="121328" y="5711963"/>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Football</a:t>
            </a:r>
          </a:p>
        </p:txBody>
      </p:sp>
      <p:sp>
        <p:nvSpPr>
          <p:cNvPr id="29" name="Rectangle: Rounded Corners 28">
            <a:extLst>
              <a:ext uri="{FF2B5EF4-FFF2-40B4-BE49-F238E27FC236}">
                <a16:creationId xmlns:a16="http://schemas.microsoft.com/office/drawing/2014/main" id="{D4A8A264-09B6-4299-9A27-D6C38237F486}"/>
              </a:ext>
            </a:extLst>
          </p:cNvPr>
          <p:cNvSpPr/>
          <p:nvPr/>
        </p:nvSpPr>
        <p:spPr>
          <a:xfrm>
            <a:off x="1649243" y="5751147"/>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Badminton </a:t>
            </a:r>
          </a:p>
        </p:txBody>
      </p:sp>
      <p:sp>
        <p:nvSpPr>
          <p:cNvPr id="30" name="Rectangle: Rounded Corners 29">
            <a:extLst>
              <a:ext uri="{FF2B5EF4-FFF2-40B4-BE49-F238E27FC236}">
                <a16:creationId xmlns:a16="http://schemas.microsoft.com/office/drawing/2014/main" id="{AB39BCF9-E63D-41D5-8F2D-F284E200100E}"/>
              </a:ext>
            </a:extLst>
          </p:cNvPr>
          <p:cNvSpPr/>
          <p:nvPr/>
        </p:nvSpPr>
        <p:spPr>
          <a:xfrm>
            <a:off x="768651" y="6211656"/>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Badminton </a:t>
            </a:r>
          </a:p>
        </p:txBody>
      </p:sp>
      <p:sp>
        <p:nvSpPr>
          <p:cNvPr id="31" name="Rectangle: Rounded Corners 30">
            <a:extLst>
              <a:ext uri="{FF2B5EF4-FFF2-40B4-BE49-F238E27FC236}">
                <a16:creationId xmlns:a16="http://schemas.microsoft.com/office/drawing/2014/main" id="{6E9ABB89-6FCE-4225-B217-FD7429F73744}"/>
              </a:ext>
            </a:extLst>
          </p:cNvPr>
          <p:cNvSpPr/>
          <p:nvPr/>
        </p:nvSpPr>
        <p:spPr>
          <a:xfrm>
            <a:off x="4843631" y="5822274"/>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Netball</a:t>
            </a:r>
          </a:p>
        </p:txBody>
      </p:sp>
      <p:sp>
        <p:nvSpPr>
          <p:cNvPr id="32" name="Rectangle: Rounded Corners 31">
            <a:extLst>
              <a:ext uri="{FF2B5EF4-FFF2-40B4-BE49-F238E27FC236}">
                <a16:creationId xmlns:a16="http://schemas.microsoft.com/office/drawing/2014/main" id="{2C41B5BB-C965-48F4-83D4-C0F845774945}"/>
              </a:ext>
            </a:extLst>
          </p:cNvPr>
          <p:cNvSpPr/>
          <p:nvPr/>
        </p:nvSpPr>
        <p:spPr>
          <a:xfrm>
            <a:off x="6319950" y="5851132"/>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Football</a:t>
            </a:r>
          </a:p>
        </p:txBody>
      </p:sp>
      <p:sp>
        <p:nvSpPr>
          <p:cNvPr id="34" name="Rectangle: Rounded Corners 33">
            <a:extLst>
              <a:ext uri="{FF2B5EF4-FFF2-40B4-BE49-F238E27FC236}">
                <a16:creationId xmlns:a16="http://schemas.microsoft.com/office/drawing/2014/main" id="{D239CAEB-70C0-44F9-B7C4-63AE51FE3104}"/>
              </a:ext>
            </a:extLst>
          </p:cNvPr>
          <p:cNvSpPr/>
          <p:nvPr/>
        </p:nvSpPr>
        <p:spPr>
          <a:xfrm>
            <a:off x="5680988" y="6243145"/>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Basketball</a:t>
            </a:r>
          </a:p>
        </p:txBody>
      </p:sp>
      <p:sp>
        <p:nvSpPr>
          <p:cNvPr id="35" name="Rectangle: Rounded Corners 34">
            <a:extLst>
              <a:ext uri="{FF2B5EF4-FFF2-40B4-BE49-F238E27FC236}">
                <a16:creationId xmlns:a16="http://schemas.microsoft.com/office/drawing/2014/main" id="{EA2A75F1-5215-494B-9688-B50AA77723C0}"/>
              </a:ext>
            </a:extLst>
          </p:cNvPr>
          <p:cNvSpPr/>
          <p:nvPr/>
        </p:nvSpPr>
        <p:spPr>
          <a:xfrm>
            <a:off x="997729" y="2166157"/>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Gymnastics</a:t>
            </a:r>
          </a:p>
        </p:txBody>
      </p:sp>
      <p:sp>
        <p:nvSpPr>
          <p:cNvPr id="36" name="Rectangle: Rounded Corners 35">
            <a:extLst>
              <a:ext uri="{FF2B5EF4-FFF2-40B4-BE49-F238E27FC236}">
                <a16:creationId xmlns:a16="http://schemas.microsoft.com/office/drawing/2014/main" id="{4A60D147-4DF4-4B7D-BF3A-29533806D59F}"/>
              </a:ext>
            </a:extLst>
          </p:cNvPr>
          <p:cNvSpPr/>
          <p:nvPr/>
        </p:nvSpPr>
        <p:spPr>
          <a:xfrm>
            <a:off x="1821873" y="2607460"/>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Gymnastics </a:t>
            </a:r>
          </a:p>
        </p:txBody>
      </p:sp>
      <p:sp>
        <p:nvSpPr>
          <p:cNvPr id="37" name="Rectangle: Rounded Corners 36">
            <a:extLst>
              <a:ext uri="{FF2B5EF4-FFF2-40B4-BE49-F238E27FC236}">
                <a16:creationId xmlns:a16="http://schemas.microsoft.com/office/drawing/2014/main" id="{B9F7BB8A-4BAC-45A2-AB66-A6E163C92CEC}"/>
              </a:ext>
            </a:extLst>
          </p:cNvPr>
          <p:cNvSpPr/>
          <p:nvPr/>
        </p:nvSpPr>
        <p:spPr>
          <a:xfrm>
            <a:off x="231277" y="2607459"/>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Gymnastics </a:t>
            </a:r>
          </a:p>
        </p:txBody>
      </p:sp>
      <p:sp>
        <p:nvSpPr>
          <p:cNvPr id="38" name="Star: 7 Points 37">
            <a:extLst>
              <a:ext uri="{FF2B5EF4-FFF2-40B4-BE49-F238E27FC236}">
                <a16:creationId xmlns:a16="http://schemas.microsoft.com/office/drawing/2014/main" id="{58A10B14-F183-403A-A4DA-969CAF8CB10F}"/>
              </a:ext>
            </a:extLst>
          </p:cNvPr>
          <p:cNvSpPr/>
          <p:nvPr/>
        </p:nvSpPr>
        <p:spPr>
          <a:xfrm>
            <a:off x="7715104" y="4830410"/>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39" name="Star: 7 Points 38">
            <a:extLst>
              <a:ext uri="{FF2B5EF4-FFF2-40B4-BE49-F238E27FC236}">
                <a16:creationId xmlns:a16="http://schemas.microsoft.com/office/drawing/2014/main" id="{CA4BA3F6-0E4D-4029-B96A-94C5CE9BF845}"/>
              </a:ext>
            </a:extLst>
          </p:cNvPr>
          <p:cNvSpPr/>
          <p:nvPr/>
        </p:nvSpPr>
        <p:spPr>
          <a:xfrm>
            <a:off x="417448" y="4223208"/>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33" name="Rectangle 32">
            <a:extLst>
              <a:ext uri="{FF2B5EF4-FFF2-40B4-BE49-F238E27FC236}">
                <a16:creationId xmlns:a16="http://schemas.microsoft.com/office/drawing/2014/main" id="{B2F30D79-97A0-42B5-82A2-25D75B8BD0D8}"/>
              </a:ext>
            </a:extLst>
          </p:cNvPr>
          <p:cNvSpPr/>
          <p:nvPr/>
        </p:nvSpPr>
        <p:spPr>
          <a:xfrm>
            <a:off x="4992207" y="3266985"/>
            <a:ext cx="1430787"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7 Term 3</a:t>
            </a:r>
          </a:p>
        </p:txBody>
      </p:sp>
      <p:sp>
        <p:nvSpPr>
          <p:cNvPr id="40" name="Star: 7 Points 39">
            <a:extLst>
              <a:ext uri="{FF2B5EF4-FFF2-40B4-BE49-F238E27FC236}">
                <a16:creationId xmlns:a16="http://schemas.microsoft.com/office/drawing/2014/main" id="{427223EA-F806-404B-9DC7-505B1925D31A}"/>
              </a:ext>
            </a:extLst>
          </p:cNvPr>
          <p:cNvSpPr/>
          <p:nvPr/>
        </p:nvSpPr>
        <p:spPr>
          <a:xfrm>
            <a:off x="2400666" y="2939230"/>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1" name="Rectangle 40">
            <a:extLst>
              <a:ext uri="{FF2B5EF4-FFF2-40B4-BE49-F238E27FC236}">
                <a16:creationId xmlns:a16="http://schemas.microsoft.com/office/drawing/2014/main" id="{A79F1FA5-A8C4-42ED-951C-020D9D69C26D}"/>
              </a:ext>
            </a:extLst>
          </p:cNvPr>
          <p:cNvSpPr/>
          <p:nvPr/>
        </p:nvSpPr>
        <p:spPr>
          <a:xfrm>
            <a:off x="9144955" y="3733852"/>
            <a:ext cx="2669628" cy="1134064"/>
          </a:xfrm>
          <a:prstGeom prst="rect">
            <a:avLst/>
          </a:prstGeom>
          <a:solidFill>
            <a:srgbClr val="FFCC99"/>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900" dirty="0">
                <a:solidFill>
                  <a:schemeClr val="tx1"/>
                </a:solidFill>
                <a:latin typeface="Comic Sans MS" panose="030F0702030302020204" pitchFamily="66" charset="0"/>
              </a:rPr>
              <a:t>Term 1</a:t>
            </a:r>
          </a:p>
          <a:p>
            <a:r>
              <a:rPr lang="en-GB" sz="900" dirty="0">
                <a:solidFill>
                  <a:schemeClr val="tx1"/>
                </a:solidFill>
                <a:latin typeface="Comic Sans MS" panose="030F0702030302020204" pitchFamily="66" charset="0"/>
              </a:rPr>
              <a:t>Skills – Fitness tests – Speed, endurance, co-ordination, flexibility. </a:t>
            </a:r>
          </a:p>
          <a:p>
            <a:r>
              <a:rPr lang="en-GB" sz="900" dirty="0">
                <a:solidFill>
                  <a:schemeClr val="tx1"/>
                </a:solidFill>
                <a:latin typeface="Comic Sans MS" panose="030F0702030302020204" pitchFamily="66" charset="0"/>
              </a:rPr>
              <a:t>Develop main skills from the chosen sport – passing, receiving, attacking, defending, shooting.  Apply skills in a competitive situations</a:t>
            </a:r>
          </a:p>
          <a:p>
            <a:r>
              <a:rPr lang="en-GB" sz="900" dirty="0">
                <a:solidFill>
                  <a:schemeClr val="tx1"/>
                </a:solidFill>
                <a:latin typeface="Comic Sans MS" panose="030F0702030302020204" pitchFamily="66" charset="0"/>
              </a:rPr>
              <a:t>Skills – team building, problem solving, trust</a:t>
            </a:r>
          </a:p>
          <a:p>
            <a:endParaRPr lang="en-GB" sz="800" dirty="0">
              <a:solidFill>
                <a:srgbClr val="FF0000"/>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p:txBody>
      </p:sp>
      <p:sp>
        <p:nvSpPr>
          <p:cNvPr id="42" name="Rectangle 41">
            <a:extLst>
              <a:ext uri="{FF2B5EF4-FFF2-40B4-BE49-F238E27FC236}">
                <a16:creationId xmlns:a16="http://schemas.microsoft.com/office/drawing/2014/main" id="{8864587B-EF09-4215-86E7-5472CCD74735}"/>
              </a:ext>
            </a:extLst>
          </p:cNvPr>
          <p:cNvSpPr/>
          <p:nvPr/>
        </p:nvSpPr>
        <p:spPr>
          <a:xfrm>
            <a:off x="2612714" y="3799225"/>
            <a:ext cx="2669628" cy="1036282"/>
          </a:xfrm>
          <a:prstGeom prst="rect">
            <a:avLst/>
          </a:prstGeom>
          <a:solidFill>
            <a:srgbClr val="FFCCFF"/>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900" dirty="0">
                <a:solidFill>
                  <a:schemeClr val="tx1"/>
                </a:solidFill>
                <a:latin typeface="Comic Sans MS" panose="030F0702030302020204" pitchFamily="66" charset="0"/>
              </a:rPr>
              <a:t>Term 2</a:t>
            </a:r>
          </a:p>
          <a:p>
            <a:r>
              <a:rPr lang="en-GB" sz="900" dirty="0">
                <a:solidFill>
                  <a:schemeClr val="tx1"/>
                </a:solidFill>
                <a:latin typeface="Comic Sans MS" panose="030F0702030302020204" pitchFamily="66" charset="0"/>
              </a:rPr>
              <a:t>Skills - Develop main skills from the chosen sport – passing, receiving, attacking, defending, Apply skills in a competitive situations</a:t>
            </a:r>
          </a:p>
          <a:p>
            <a:r>
              <a:rPr lang="en-GB" sz="900" dirty="0">
                <a:solidFill>
                  <a:schemeClr val="tx1"/>
                </a:solidFill>
                <a:latin typeface="Comic Sans MS" panose="030F0702030302020204" pitchFamily="66" charset="0"/>
              </a:rPr>
              <a:t>Gymnastics/Dance skills – Motif, dynamics, canon, lifts and levels.</a:t>
            </a:r>
          </a:p>
        </p:txBody>
      </p:sp>
      <p:sp>
        <p:nvSpPr>
          <p:cNvPr id="43" name="Rectangle: Rounded Corners 42">
            <a:extLst>
              <a:ext uri="{FF2B5EF4-FFF2-40B4-BE49-F238E27FC236}">
                <a16:creationId xmlns:a16="http://schemas.microsoft.com/office/drawing/2014/main" id="{5DC8B2E5-F9BC-4EC2-B559-65DA6CA51F89}"/>
              </a:ext>
            </a:extLst>
          </p:cNvPr>
          <p:cNvSpPr/>
          <p:nvPr/>
        </p:nvSpPr>
        <p:spPr>
          <a:xfrm>
            <a:off x="7060677" y="3011403"/>
            <a:ext cx="1734946" cy="781236"/>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a:p>
            <a:pPr algn="ctr"/>
            <a:r>
              <a:rPr lang="en-GB" sz="1000" dirty="0">
                <a:solidFill>
                  <a:schemeClr val="tx1"/>
                </a:solidFill>
                <a:latin typeface="Comic Sans MS" panose="030F0702030302020204" pitchFamily="66" charset="0"/>
              </a:rPr>
              <a:t>(striking &amp; Fielding)</a:t>
            </a:r>
          </a:p>
        </p:txBody>
      </p:sp>
      <p:sp>
        <p:nvSpPr>
          <p:cNvPr id="44" name="Rectangle: Rounded Corners 43">
            <a:extLst>
              <a:ext uri="{FF2B5EF4-FFF2-40B4-BE49-F238E27FC236}">
                <a16:creationId xmlns:a16="http://schemas.microsoft.com/office/drawing/2014/main" id="{FDF6D743-34DF-4A86-B859-B1F528EDB4E1}"/>
              </a:ext>
            </a:extLst>
          </p:cNvPr>
          <p:cNvSpPr/>
          <p:nvPr/>
        </p:nvSpPr>
        <p:spPr>
          <a:xfrm>
            <a:off x="6414740" y="1240868"/>
            <a:ext cx="1734946" cy="781236"/>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Performing at Maximum Levels</a:t>
            </a:r>
          </a:p>
        </p:txBody>
      </p:sp>
      <p:sp>
        <p:nvSpPr>
          <p:cNvPr id="45" name="Star: 7 Points 44">
            <a:extLst>
              <a:ext uri="{FF2B5EF4-FFF2-40B4-BE49-F238E27FC236}">
                <a16:creationId xmlns:a16="http://schemas.microsoft.com/office/drawing/2014/main" id="{5A63ADD7-3BE0-4B95-B8D8-4D5C08C425BC}"/>
              </a:ext>
            </a:extLst>
          </p:cNvPr>
          <p:cNvSpPr/>
          <p:nvPr/>
        </p:nvSpPr>
        <p:spPr>
          <a:xfrm>
            <a:off x="8482364" y="291996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6" name="Star: 7 Points 45">
            <a:extLst>
              <a:ext uri="{FF2B5EF4-FFF2-40B4-BE49-F238E27FC236}">
                <a16:creationId xmlns:a16="http://schemas.microsoft.com/office/drawing/2014/main" id="{1CEA435F-273A-4534-922F-DD445349DD42}"/>
              </a:ext>
            </a:extLst>
          </p:cNvPr>
          <p:cNvSpPr/>
          <p:nvPr/>
        </p:nvSpPr>
        <p:spPr>
          <a:xfrm>
            <a:off x="7969072" y="1198645"/>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7" name="Rectangle: Rounded Corners 46">
            <a:extLst>
              <a:ext uri="{FF2B5EF4-FFF2-40B4-BE49-F238E27FC236}">
                <a16:creationId xmlns:a16="http://schemas.microsoft.com/office/drawing/2014/main" id="{9234D1D8-9744-4BA5-B15E-0C6C914B5A9C}"/>
              </a:ext>
            </a:extLst>
          </p:cNvPr>
          <p:cNvSpPr/>
          <p:nvPr/>
        </p:nvSpPr>
        <p:spPr>
          <a:xfrm>
            <a:off x="6586614" y="2303955"/>
            <a:ext cx="1383442" cy="321817"/>
          </a:xfrm>
          <a:prstGeom prst="roundRect">
            <a:avLst/>
          </a:prstGeom>
          <a:solidFill>
            <a:srgbClr val="FF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Rounders</a:t>
            </a:r>
          </a:p>
        </p:txBody>
      </p:sp>
      <p:sp>
        <p:nvSpPr>
          <p:cNvPr id="48" name="Rectangle: Rounded Corners 47">
            <a:extLst>
              <a:ext uri="{FF2B5EF4-FFF2-40B4-BE49-F238E27FC236}">
                <a16:creationId xmlns:a16="http://schemas.microsoft.com/office/drawing/2014/main" id="{B9DA4BB2-33FD-457A-91A7-21EA263A2185}"/>
              </a:ext>
            </a:extLst>
          </p:cNvPr>
          <p:cNvSpPr/>
          <p:nvPr/>
        </p:nvSpPr>
        <p:spPr>
          <a:xfrm>
            <a:off x="5443832" y="808716"/>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Athletics</a:t>
            </a:r>
          </a:p>
        </p:txBody>
      </p:sp>
      <p:sp>
        <p:nvSpPr>
          <p:cNvPr id="49" name="Rectangle: Rounded Corners 48">
            <a:extLst>
              <a:ext uri="{FF2B5EF4-FFF2-40B4-BE49-F238E27FC236}">
                <a16:creationId xmlns:a16="http://schemas.microsoft.com/office/drawing/2014/main" id="{03393BD3-AC9D-4537-9491-E8D896B9F4C3}"/>
              </a:ext>
            </a:extLst>
          </p:cNvPr>
          <p:cNvSpPr/>
          <p:nvPr/>
        </p:nvSpPr>
        <p:spPr>
          <a:xfrm>
            <a:off x="7859837" y="2660076"/>
            <a:ext cx="1383442" cy="292959"/>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Rounders </a:t>
            </a:r>
          </a:p>
        </p:txBody>
      </p:sp>
      <p:sp>
        <p:nvSpPr>
          <p:cNvPr id="50" name="Rectangle: Rounded Corners 49">
            <a:extLst>
              <a:ext uri="{FF2B5EF4-FFF2-40B4-BE49-F238E27FC236}">
                <a16:creationId xmlns:a16="http://schemas.microsoft.com/office/drawing/2014/main" id="{F5D2A8AD-3F58-4826-9E91-F98A6902F0D7}"/>
              </a:ext>
            </a:extLst>
          </p:cNvPr>
          <p:cNvSpPr/>
          <p:nvPr/>
        </p:nvSpPr>
        <p:spPr>
          <a:xfrm>
            <a:off x="8015428" y="2044992"/>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Cricket </a:t>
            </a:r>
          </a:p>
        </p:txBody>
      </p:sp>
      <p:sp>
        <p:nvSpPr>
          <p:cNvPr id="51" name="Rectangle: Rounded Corners 50">
            <a:extLst>
              <a:ext uri="{FF2B5EF4-FFF2-40B4-BE49-F238E27FC236}">
                <a16:creationId xmlns:a16="http://schemas.microsoft.com/office/drawing/2014/main" id="{37159E6A-8B32-42C1-934E-BDE27114C4CD}"/>
              </a:ext>
            </a:extLst>
          </p:cNvPr>
          <p:cNvSpPr/>
          <p:nvPr/>
        </p:nvSpPr>
        <p:spPr>
          <a:xfrm>
            <a:off x="6922028" y="807334"/>
            <a:ext cx="1383442" cy="292959"/>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Athletics </a:t>
            </a:r>
          </a:p>
        </p:txBody>
      </p:sp>
      <p:sp>
        <p:nvSpPr>
          <p:cNvPr id="52" name="Rectangle: Rounded Corners 51">
            <a:extLst>
              <a:ext uri="{FF2B5EF4-FFF2-40B4-BE49-F238E27FC236}">
                <a16:creationId xmlns:a16="http://schemas.microsoft.com/office/drawing/2014/main" id="{80418E84-7548-4594-BFE1-E67DDB5B9463}"/>
              </a:ext>
            </a:extLst>
          </p:cNvPr>
          <p:cNvSpPr/>
          <p:nvPr/>
        </p:nvSpPr>
        <p:spPr>
          <a:xfrm>
            <a:off x="6686483" y="359013"/>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Athletics </a:t>
            </a:r>
          </a:p>
        </p:txBody>
      </p:sp>
      <p:sp>
        <p:nvSpPr>
          <p:cNvPr id="53" name="Rectangle 52">
            <a:extLst>
              <a:ext uri="{FF2B5EF4-FFF2-40B4-BE49-F238E27FC236}">
                <a16:creationId xmlns:a16="http://schemas.microsoft.com/office/drawing/2014/main" id="{3DD39E17-DDAB-41E3-8BE9-B618F7D4700E}"/>
              </a:ext>
            </a:extLst>
          </p:cNvPr>
          <p:cNvSpPr/>
          <p:nvPr/>
        </p:nvSpPr>
        <p:spPr>
          <a:xfrm>
            <a:off x="4141982" y="2127874"/>
            <a:ext cx="2420739" cy="987781"/>
          </a:xfrm>
          <a:prstGeom prst="rect">
            <a:avLst/>
          </a:prstGeom>
          <a:solidFill>
            <a:schemeClr val="accent1">
              <a:lumMod val="60000"/>
              <a:lumOff val="4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000" dirty="0">
                <a:solidFill>
                  <a:schemeClr val="tx1"/>
                </a:solidFill>
                <a:latin typeface="Comic Sans MS" panose="030F0702030302020204" pitchFamily="66" charset="0"/>
              </a:rPr>
              <a:t>Term 3</a:t>
            </a:r>
          </a:p>
          <a:p>
            <a:r>
              <a:rPr lang="en-GB" sz="1000" dirty="0">
                <a:solidFill>
                  <a:schemeClr val="tx1"/>
                </a:solidFill>
                <a:latin typeface="Comic Sans MS" panose="030F0702030302020204" pitchFamily="66" charset="0"/>
              </a:rPr>
              <a:t>Skills – developing technique to achieve their personal best. (athletics)</a:t>
            </a:r>
          </a:p>
          <a:p>
            <a:r>
              <a:rPr lang="en-GB" sz="1000" dirty="0">
                <a:solidFill>
                  <a:schemeClr val="tx1"/>
                </a:solidFill>
                <a:latin typeface="Comic Sans MS" panose="030F0702030302020204" pitchFamily="66" charset="0"/>
              </a:rPr>
              <a:t>Skills – batting technique, throwing and catching, fielding.</a:t>
            </a:r>
          </a:p>
          <a:p>
            <a:endParaRPr lang="en-GB" sz="1000" dirty="0">
              <a:solidFill>
                <a:schemeClr val="tx1"/>
              </a:solidFill>
              <a:latin typeface="Century Gothic" panose="020B0502020202020204" pitchFamily="34" charset="0"/>
            </a:endParaRPr>
          </a:p>
        </p:txBody>
      </p:sp>
      <p:sp>
        <p:nvSpPr>
          <p:cNvPr id="54" name="Star: 7 Points 53">
            <a:extLst>
              <a:ext uri="{FF2B5EF4-FFF2-40B4-BE49-F238E27FC236}">
                <a16:creationId xmlns:a16="http://schemas.microsoft.com/office/drawing/2014/main" id="{45EF2035-E9F9-4A14-91E4-16C5F6142655}"/>
              </a:ext>
            </a:extLst>
          </p:cNvPr>
          <p:cNvSpPr/>
          <p:nvPr/>
        </p:nvSpPr>
        <p:spPr>
          <a:xfrm>
            <a:off x="4992207" y="481405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8" name="Arrow: Left 7">
            <a:extLst>
              <a:ext uri="{FF2B5EF4-FFF2-40B4-BE49-F238E27FC236}">
                <a16:creationId xmlns:a16="http://schemas.microsoft.com/office/drawing/2014/main" id="{0355F4CA-1860-4F50-9A6F-AB4F7DF91321}"/>
              </a:ext>
            </a:extLst>
          </p:cNvPr>
          <p:cNvSpPr/>
          <p:nvPr/>
        </p:nvSpPr>
        <p:spPr>
          <a:xfrm>
            <a:off x="1491861" y="1313660"/>
            <a:ext cx="1891608" cy="787413"/>
          </a:xfrm>
          <a:prstGeom prst="lef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8 Points 13">
            <a:extLst>
              <a:ext uri="{FF2B5EF4-FFF2-40B4-BE49-F238E27FC236}">
                <a16:creationId xmlns:a16="http://schemas.microsoft.com/office/drawing/2014/main" id="{311279B5-B5F5-490D-AFD1-B927D8489902}"/>
              </a:ext>
            </a:extLst>
          </p:cNvPr>
          <p:cNvSpPr/>
          <p:nvPr/>
        </p:nvSpPr>
        <p:spPr>
          <a:xfrm>
            <a:off x="2324340" y="752717"/>
            <a:ext cx="2173079" cy="1792810"/>
          </a:xfrm>
          <a:prstGeom prst="irregularSeal1">
            <a:avLst/>
          </a:prstGeom>
          <a:solidFill>
            <a:srgbClr val="9900CC"/>
          </a:solidFill>
          <a:ln>
            <a:solidFill>
              <a:srgbClr val="99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omic Sans MS" panose="030F0702030302020204" pitchFamily="66" charset="0"/>
              </a:rPr>
              <a:t>SPORTS DAY</a:t>
            </a:r>
          </a:p>
        </p:txBody>
      </p:sp>
      <p:sp>
        <p:nvSpPr>
          <p:cNvPr id="55" name="Rectangle 54">
            <a:extLst>
              <a:ext uri="{FF2B5EF4-FFF2-40B4-BE49-F238E27FC236}">
                <a16:creationId xmlns:a16="http://schemas.microsoft.com/office/drawing/2014/main" id="{1BD762F9-16B2-4F9F-80FF-1D95DCADA140}"/>
              </a:ext>
            </a:extLst>
          </p:cNvPr>
          <p:cNvSpPr/>
          <p:nvPr/>
        </p:nvSpPr>
        <p:spPr>
          <a:xfrm>
            <a:off x="87656" y="1507557"/>
            <a:ext cx="1361990"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omic Sans MS" panose="030F0702030302020204" pitchFamily="66" charset="0"/>
              </a:rPr>
              <a:t>Year 8</a:t>
            </a:r>
          </a:p>
        </p:txBody>
      </p:sp>
      <p:sp>
        <p:nvSpPr>
          <p:cNvPr id="56" name="Rectangle 55">
            <a:extLst>
              <a:ext uri="{FF2B5EF4-FFF2-40B4-BE49-F238E27FC236}">
                <a16:creationId xmlns:a16="http://schemas.microsoft.com/office/drawing/2014/main" id="{8D3C110B-D1A8-426C-BC11-BF73CC5B1F0B}"/>
              </a:ext>
            </a:extLst>
          </p:cNvPr>
          <p:cNvSpPr/>
          <p:nvPr/>
        </p:nvSpPr>
        <p:spPr>
          <a:xfrm>
            <a:off x="7796270" y="5707646"/>
            <a:ext cx="1667946"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1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endParaRPr lang="en-GB" sz="1000" dirty="0">
              <a:solidFill>
                <a:schemeClr val="tx1"/>
              </a:solidFill>
              <a:latin typeface="Comic Sans MS" panose="030F0702030302020204" pitchFamily="66" charset="0"/>
            </a:endParaRPr>
          </a:p>
        </p:txBody>
      </p:sp>
      <p:sp>
        <p:nvSpPr>
          <p:cNvPr id="57" name="Rectangle 56">
            <a:extLst>
              <a:ext uri="{FF2B5EF4-FFF2-40B4-BE49-F238E27FC236}">
                <a16:creationId xmlns:a16="http://schemas.microsoft.com/office/drawing/2014/main" id="{B0A9D66E-B834-43C7-92CF-8BBC22D177C5}"/>
              </a:ext>
            </a:extLst>
          </p:cNvPr>
          <p:cNvSpPr/>
          <p:nvPr/>
        </p:nvSpPr>
        <p:spPr>
          <a:xfrm>
            <a:off x="3132631" y="5531486"/>
            <a:ext cx="1667946" cy="1249318"/>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2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r>
              <a:rPr lang="en-GB" sz="800" dirty="0">
                <a:solidFill>
                  <a:schemeClr val="tx1"/>
                </a:solidFill>
                <a:latin typeface="Comic Sans MS" panose="030F0702030302020204" pitchFamily="66" charset="0"/>
              </a:rPr>
              <a:t>Gymnastics</a:t>
            </a:r>
          </a:p>
          <a:p>
            <a:pPr algn="ctr"/>
            <a:endParaRPr lang="en-GB" sz="1000" dirty="0">
              <a:solidFill>
                <a:schemeClr val="tx1"/>
              </a:solidFill>
              <a:latin typeface="Comic Sans MS" panose="030F0702030302020204" pitchFamily="66" charset="0"/>
            </a:endParaRPr>
          </a:p>
        </p:txBody>
      </p:sp>
      <p:sp>
        <p:nvSpPr>
          <p:cNvPr id="58" name="Rectangle 57">
            <a:extLst>
              <a:ext uri="{FF2B5EF4-FFF2-40B4-BE49-F238E27FC236}">
                <a16:creationId xmlns:a16="http://schemas.microsoft.com/office/drawing/2014/main" id="{A522731E-3ED7-42A1-8B2B-F070E6973C9B}"/>
              </a:ext>
            </a:extLst>
          </p:cNvPr>
          <p:cNvSpPr/>
          <p:nvPr/>
        </p:nvSpPr>
        <p:spPr>
          <a:xfrm>
            <a:off x="9571373" y="1971173"/>
            <a:ext cx="2000978"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3 </a:t>
            </a:r>
          </a:p>
          <a:p>
            <a:pPr algn="ctr"/>
            <a:r>
              <a:rPr lang="en-GB" sz="800" dirty="0">
                <a:solidFill>
                  <a:schemeClr val="tx1"/>
                </a:solidFill>
                <a:latin typeface="Comic Sans MS" panose="030F0702030302020204" pitchFamily="66" charset="0"/>
              </a:rPr>
              <a:t>Rounders</a:t>
            </a:r>
          </a:p>
          <a:p>
            <a:pPr algn="ctr"/>
            <a:r>
              <a:rPr lang="en-GB" sz="800" dirty="0">
                <a:solidFill>
                  <a:schemeClr val="tx1"/>
                </a:solidFill>
                <a:latin typeface="Comic Sans MS" panose="030F0702030302020204" pitchFamily="66" charset="0"/>
              </a:rPr>
              <a:t>Athletics</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Football</a:t>
            </a:r>
          </a:p>
          <a:p>
            <a:pPr algn="ctr"/>
            <a:endParaRPr lang="en-GB" sz="1000" dirty="0">
              <a:solidFill>
                <a:schemeClr val="tx1"/>
              </a:solidFill>
              <a:latin typeface="Comic Sans MS" panose="030F0702030302020204" pitchFamily="66" charset="0"/>
            </a:endParaRPr>
          </a:p>
        </p:txBody>
      </p:sp>
      <p:sp>
        <p:nvSpPr>
          <p:cNvPr id="2" name="TextBox 1">
            <a:extLst>
              <a:ext uri="{FF2B5EF4-FFF2-40B4-BE49-F238E27FC236}">
                <a16:creationId xmlns:a16="http://schemas.microsoft.com/office/drawing/2014/main" id="{C8A2EC6D-4E57-4111-8C68-60C8E9244117}"/>
              </a:ext>
            </a:extLst>
          </p:cNvPr>
          <p:cNvSpPr txBox="1"/>
          <p:nvPr/>
        </p:nvSpPr>
        <p:spPr>
          <a:xfrm>
            <a:off x="2299283" y="184538"/>
            <a:ext cx="4263309" cy="461665"/>
          </a:xfrm>
          <a:prstGeom prst="rect">
            <a:avLst/>
          </a:prstGeom>
          <a:noFill/>
          <a:ln w="57150">
            <a:solidFill>
              <a:srgbClr val="0070C0"/>
            </a:solidFill>
          </a:ln>
        </p:spPr>
        <p:txBody>
          <a:bodyPr wrap="square" rtlCol="0">
            <a:spAutoFit/>
          </a:bodyPr>
          <a:lstStyle/>
          <a:p>
            <a:r>
              <a:rPr lang="en-GB" sz="2400" dirty="0">
                <a:latin typeface="Comic Sans MS" panose="030F0702030302020204" pitchFamily="66" charset="0"/>
              </a:rPr>
              <a:t>Year 7 Curriculum Journey</a:t>
            </a:r>
          </a:p>
        </p:txBody>
      </p:sp>
      <p:sp>
        <p:nvSpPr>
          <p:cNvPr id="59" name="Rounded Rectangle 60">
            <a:extLst>
              <a:ext uri="{FF2B5EF4-FFF2-40B4-BE49-F238E27FC236}">
                <a16:creationId xmlns:a16="http://schemas.microsoft.com/office/drawing/2014/main" id="{444A3DCE-7FEA-4A9E-AAB9-8046E8F8DD28}"/>
              </a:ext>
            </a:extLst>
          </p:cNvPr>
          <p:cNvSpPr/>
          <p:nvPr/>
        </p:nvSpPr>
        <p:spPr>
          <a:xfrm>
            <a:off x="9144955" y="274486"/>
            <a:ext cx="2632168" cy="1077877"/>
          </a:xfrm>
          <a:prstGeom prst="roundRect">
            <a:avLst>
              <a:gd name="adj" fmla="val 5646"/>
            </a:avLst>
          </a:prstGeom>
          <a:solidFill>
            <a:schemeClr val="bg1"/>
          </a:solidFill>
          <a:ln w="57150">
            <a:solidFill>
              <a:srgbClr val="00B050"/>
            </a:solidFill>
          </a:ln>
        </p:spPr>
        <p:style>
          <a:lnRef idx="2">
            <a:schemeClr val="dk1"/>
          </a:lnRef>
          <a:fillRef idx="1">
            <a:schemeClr val="lt1"/>
          </a:fillRef>
          <a:effectRef idx="0">
            <a:schemeClr val="dk1"/>
          </a:effectRef>
          <a:fontRef idx="minor">
            <a:schemeClr val="dk1"/>
          </a:fontRef>
        </p:style>
        <p:txBody>
          <a:bodyPr rtlCol="0" anchor="t"/>
          <a:lstStyle/>
          <a:p>
            <a:pPr algn="ctr"/>
            <a:r>
              <a:rPr lang="en-GB" sz="1050" dirty="0">
                <a:latin typeface="Comic Sans MS" panose="030F0702030302020204" pitchFamily="66" charset="0"/>
              </a:rPr>
              <a:t>During year 7 you will recap or learn the basic skills needed to perform in a variety of sports.  You will be given opportunities to learn the rules and perform in competitive situations.</a:t>
            </a:r>
          </a:p>
        </p:txBody>
      </p:sp>
    </p:spTree>
    <p:extLst>
      <p:ext uri="{BB962C8B-B14F-4D97-AF65-F5344CB8AC3E}">
        <p14:creationId xmlns:p14="http://schemas.microsoft.com/office/powerpoint/2010/main" val="22597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FD5C91-738D-49B1-B703-78D17A4B9E38}"/>
              </a:ext>
            </a:extLst>
          </p:cNvPr>
          <p:cNvSpPr/>
          <p:nvPr/>
        </p:nvSpPr>
        <p:spPr>
          <a:xfrm>
            <a:off x="1633491" y="5024762"/>
            <a:ext cx="9971106" cy="4083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Block Arc 4">
            <a:extLst>
              <a:ext uri="{FF2B5EF4-FFF2-40B4-BE49-F238E27FC236}">
                <a16:creationId xmlns:a16="http://schemas.microsoft.com/office/drawing/2014/main" id="{102040D0-115C-4026-9769-027FB633D7B7}"/>
              </a:ext>
            </a:extLst>
          </p:cNvPr>
          <p:cNvSpPr/>
          <p:nvPr/>
        </p:nvSpPr>
        <p:spPr>
          <a:xfrm rot="16200000">
            <a:off x="542283" y="3537752"/>
            <a:ext cx="2166148" cy="1624615"/>
          </a:xfrm>
          <a:prstGeom prst="blockArc">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Rectangle 5">
            <a:extLst>
              <a:ext uri="{FF2B5EF4-FFF2-40B4-BE49-F238E27FC236}">
                <a16:creationId xmlns:a16="http://schemas.microsoft.com/office/drawing/2014/main" id="{5F330B90-E6DC-4C84-AD29-14A9BC66E6FB}"/>
              </a:ext>
            </a:extLst>
          </p:cNvPr>
          <p:cNvSpPr/>
          <p:nvPr/>
        </p:nvSpPr>
        <p:spPr>
          <a:xfrm>
            <a:off x="1633491" y="3266985"/>
            <a:ext cx="9579007"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Block Arc 6">
            <a:extLst>
              <a:ext uri="{FF2B5EF4-FFF2-40B4-BE49-F238E27FC236}">
                <a16:creationId xmlns:a16="http://schemas.microsoft.com/office/drawing/2014/main" id="{8C86A71A-7B35-4762-8C18-1AA82E87CBD3}"/>
              </a:ext>
            </a:extLst>
          </p:cNvPr>
          <p:cNvSpPr/>
          <p:nvPr/>
        </p:nvSpPr>
        <p:spPr>
          <a:xfrm rot="5400000">
            <a:off x="10129423" y="1779976"/>
            <a:ext cx="2166148" cy="1624615"/>
          </a:xfrm>
          <a:prstGeom prst="blockArc">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8">
            <a:extLst>
              <a:ext uri="{FF2B5EF4-FFF2-40B4-BE49-F238E27FC236}">
                <a16:creationId xmlns:a16="http://schemas.microsoft.com/office/drawing/2014/main" id="{DC63A390-ED73-4E6D-842E-E630817749BA}"/>
              </a:ext>
            </a:extLst>
          </p:cNvPr>
          <p:cNvSpPr/>
          <p:nvPr/>
        </p:nvSpPr>
        <p:spPr>
          <a:xfrm>
            <a:off x="3396378" y="1509209"/>
            <a:ext cx="7816120" cy="4083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B260D3B-6D58-4356-9C79-D6D18D6295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663" y="172681"/>
            <a:ext cx="2000978" cy="851065"/>
          </a:xfrm>
          <a:prstGeom prst="rect">
            <a:avLst/>
          </a:prstGeom>
        </p:spPr>
      </p:pic>
      <p:sp>
        <p:nvSpPr>
          <p:cNvPr id="11" name="Rectangle 10">
            <a:extLst>
              <a:ext uri="{FF2B5EF4-FFF2-40B4-BE49-F238E27FC236}">
                <a16:creationId xmlns:a16="http://schemas.microsoft.com/office/drawing/2014/main" id="{BB2F8290-05EC-44A6-9D43-73957558AACF}"/>
              </a:ext>
            </a:extLst>
          </p:cNvPr>
          <p:cNvSpPr/>
          <p:nvPr/>
        </p:nvSpPr>
        <p:spPr>
          <a:xfrm>
            <a:off x="10173809" y="5024762"/>
            <a:ext cx="1430787"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8 Term 1</a:t>
            </a:r>
          </a:p>
        </p:txBody>
      </p:sp>
      <p:sp>
        <p:nvSpPr>
          <p:cNvPr id="12" name="Rectangle: Rounded Corners 11">
            <a:extLst>
              <a:ext uri="{FF2B5EF4-FFF2-40B4-BE49-F238E27FC236}">
                <a16:creationId xmlns:a16="http://schemas.microsoft.com/office/drawing/2014/main" id="{DA148637-C5CB-4C88-B64C-65E0D8D70841}"/>
              </a:ext>
            </a:extLst>
          </p:cNvPr>
          <p:cNvSpPr/>
          <p:nvPr/>
        </p:nvSpPr>
        <p:spPr>
          <a:xfrm>
            <a:off x="6091534" y="4830410"/>
            <a:ext cx="1296143" cy="781236"/>
          </a:xfrm>
          <a:prstGeom prst="round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p:txBody>
      </p:sp>
      <p:sp>
        <p:nvSpPr>
          <p:cNvPr id="13" name="Rounded Rectangle 60">
            <a:extLst>
              <a:ext uri="{FF2B5EF4-FFF2-40B4-BE49-F238E27FC236}">
                <a16:creationId xmlns:a16="http://schemas.microsoft.com/office/drawing/2014/main" id="{1524191D-222D-4E1F-86C8-0C05B9FA8CBB}"/>
              </a:ext>
            </a:extLst>
          </p:cNvPr>
          <p:cNvSpPr/>
          <p:nvPr/>
        </p:nvSpPr>
        <p:spPr>
          <a:xfrm>
            <a:off x="9969816" y="5531486"/>
            <a:ext cx="2044589" cy="1183953"/>
          </a:xfrm>
          <a:prstGeom prst="roundRect">
            <a:avLst>
              <a:gd name="adj" fmla="val 5646"/>
            </a:avLst>
          </a:prstGeom>
          <a:solidFill>
            <a:schemeClr val="bg1"/>
          </a:solidFill>
          <a:ln w="57150">
            <a:solidFill>
              <a:srgbClr val="00B050"/>
            </a:solidFill>
          </a:ln>
        </p:spPr>
        <p:style>
          <a:lnRef idx="2">
            <a:schemeClr val="dk1"/>
          </a:lnRef>
          <a:fillRef idx="1">
            <a:schemeClr val="lt1"/>
          </a:fillRef>
          <a:effectRef idx="0">
            <a:schemeClr val="dk1"/>
          </a:effectRef>
          <a:fontRef idx="minor">
            <a:schemeClr val="dk1"/>
          </a:fontRef>
        </p:style>
        <p:txBody>
          <a:bodyPr rtlCol="0" anchor="t"/>
          <a:lstStyle/>
          <a:p>
            <a:pPr algn="ctr"/>
            <a:r>
              <a:rPr lang="en-GB" sz="900" dirty="0">
                <a:latin typeface="Comic Sans MS" panose="030F0702030302020204" pitchFamily="66" charset="0"/>
              </a:rPr>
              <a:t>During year 8 you will develop your knowledge of the sport further by exploring ways to outwit your opponents through </a:t>
            </a:r>
            <a:r>
              <a:rPr lang="en-GB" sz="900" b="1" dirty="0">
                <a:latin typeface="Comic Sans MS" panose="030F0702030302020204" pitchFamily="66" charset="0"/>
              </a:rPr>
              <a:t>tactics.  </a:t>
            </a:r>
            <a:r>
              <a:rPr lang="en-GB" sz="900" dirty="0">
                <a:latin typeface="Comic Sans MS" panose="030F0702030302020204" pitchFamily="66" charset="0"/>
              </a:rPr>
              <a:t>You will develop your key terminology and start to introduce the responsibility of leadership.</a:t>
            </a:r>
          </a:p>
        </p:txBody>
      </p:sp>
      <p:sp>
        <p:nvSpPr>
          <p:cNvPr id="19" name="Rectangle: Rounded Corners 18">
            <a:extLst>
              <a:ext uri="{FF2B5EF4-FFF2-40B4-BE49-F238E27FC236}">
                <a16:creationId xmlns:a16="http://schemas.microsoft.com/office/drawing/2014/main" id="{95145741-3588-4016-AE46-2D6AA4442AAF}"/>
              </a:ext>
            </a:extLst>
          </p:cNvPr>
          <p:cNvSpPr/>
          <p:nvPr/>
        </p:nvSpPr>
        <p:spPr>
          <a:xfrm>
            <a:off x="8703000" y="4834028"/>
            <a:ext cx="1296143" cy="781236"/>
          </a:xfrm>
          <a:prstGeom prst="round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p:txBody>
      </p:sp>
      <p:sp>
        <p:nvSpPr>
          <p:cNvPr id="24" name="Rectangle 23">
            <a:extLst>
              <a:ext uri="{FF2B5EF4-FFF2-40B4-BE49-F238E27FC236}">
                <a16:creationId xmlns:a16="http://schemas.microsoft.com/office/drawing/2014/main" id="{40FB93CF-23EC-46C1-B9BD-63ABB89EB381}"/>
              </a:ext>
            </a:extLst>
          </p:cNvPr>
          <p:cNvSpPr/>
          <p:nvPr/>
        </p:nvSpPr>
        <p:spPr>
          <a:xfrm>
            <a:off x="3067821" y="5024761"/>
            <a:ext cx="1402036"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8 Term 2</a:t>
            </a:r>
          </a:p>
        </p:txBody>
      </p:sp>
      <p:sp>
        <p:nvSpPr>
          <p:cNvPr id="26" name="Rectangle: Rounded Corners 25">
            <a:extLst>
              <a:ext uri="{FF2B5EF4-FFF2-40B4-BE49-F238E27FC236}">
                <a16:creationId xmlns:a16="http://schemas.microsoft.com/office/drawing/2014/main" id="{92EEAF59-4179-4092-8D1E-FF2428ABE383}"/>
              </a:ext>
            </a:extLst>
          </p:cNvPr>
          <p:cNvSpPr/>
          <p:nvPr/>
        </p:nvSpPr>
        <p:spPr>
          <a:xfrm>
            <a:off x="1308865" y="4819448"/>
            <a:ext cx="1296143" cy="781236"/>
          </a:xfrm>
          <a:prstGeom prst="roundRect">
            <a:avLst/>
          </a:prstGeom>
          <a:solidFill>
            <a:srgbClr val="FF5050"/>
          </a:solidFill>
          <a:ln>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p:txBody>
      </p:sp>
      <p:sp>
        <p:nvSpPr>
          <p:cNvPr id="27" name="Rectangle: Rounded Corners 26">
            <a:extLst>
              <a:ext uri="{FF2B5EF4-FFF2-40B4-BE49-F238E27FC236}">
                <a16:creationId xmlns:a16="http://schemas.microsoft.com/office/drawing/2014/main" id="{254AC7F1-E63D-4BB3-8575-24E012E8B5C7}"/>
              </a:ext>
            </a:extLst>
          </p:cNvPr>
          <p:cNvSpPr/>
          <p:nvPr/>
        </p:nvSpPr>
        <p:spPr>
          <a:xfrm>
            <a:off x="1253969" y="2977071"/>
            <a:ext cx="1296143" cy="781236"/>
          </a:xfrm>
          <a:prstGeom prst="roundRect">
            <a:avLst/>
          </a:prstGeom>
          <a:solidFill>
            <a:srgbClr val="FF5050"/>
          </a:solidFill>
          <a:ln>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Develop Technique</a:t>
            </a:r>
          </a:p>
        </p:txBody>
      </p:sp>
      <p:sp>
        <p:nvSpPr>
          <p:cNvPr id="28" name="Rectangle: Rounded Corners 27">
            <a:extLst>
              <a:ext uri="{FF2B5EF4-FFF2-40B4-BE49-F238E27FC236}">
                <a16:creationId xmlns:a16="http://schemas.microsoft.com/office/drawing/2014/main" id="{4095CC0E-AD27-4C88-9EF0-7D2E21196BAD}"/>
              </a:ext>
            </a:extLst>
          </p:cNvPr>
          <p:cNvSpPr/>
          <p:nvPr/>
        </p:nvSpPr>
        <p:spPr>
          <a:xfrm>
            <a:off x="1308866" y="6067540"/>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Football</a:t>
            </a:r>
          </a:p>
        </p:txBody>
      </p:sp>
      <p:sp>
        <p:nvSpPr>
          <p:cNvPr id="29" name="Rectangle: Rounded Corners 28">
            <a:extLst>
              <a:ext uri="{FF2B5EF4-FFF2-40B4-BE49-F238E27FC236}">
                <a16:creationId xmlns:a16="http://schemas.microsoft.com/office/drawing/2014/main" id="{D4A8A264-09B6-4299-9A27-D6C38237F486}"/>
              </a:ext>
            </a:extLst>
          </p:cNvPr>
          <p:cNvSpPr/>
          <p:nvPr/>
        </p:nvSpPr>
        <p:spPr>
          <a:xfrm>
            <a:off x="1308865" y="5717700"/>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Badminton </a:t>
            </a:r>
          </a:p>
        </p:txBody>
      </p:sp>
      <p:sp>
        <p:nvSpPr>
          <p:cNvPr id="30" name="Rectangle: Rounded Corners 29">
            <a:extLst>
              <a:ext uri="{FF2B5EF4-FFF2-40B4-BE49-F238E27FC236}">
                <a16:creationId xmlns:a16="http://schemas.microsoft.com/office/drawing/2014/main" id="{AB39BCF9-E63D-41D5-8F2D-F284E200100E}"/>
              </a:ext>
            </a:extLst>
          </p:cNvPr>
          <p:cNvSpPr/>
          <p:nvPr/>
        </p:nvSpPr>
        <p:spPr>
          <a:xfrm>
            <a:off x="1308865" y="6462963"/>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Dance </a:t>
            </a:r>
          </a:p>
        </p:txBody>
      </p:sp>
      <p:sp>
        <p:nvSpPr>
          <p:cNvPr id="31" name="Rectangle: Rounded Corners 30">
            <a:extLst>
              <a:ext uri="{FF2B5EF4-FFF2-40B4-BE49-F238E27FC236}">
                <a16:creationId xmlns:a16="http://schemas.microsoft.com/office/drawing/2014/main" id="{6E9ABB89-6FCE-4225-B217-FD7429F73744}"/>
              </a:ext>
            </a:extLst>
          </p:cNvPr>
          <p:cNvSpPr/>
          <p:nvPr/>
        </p:nvSpPr>
        <p:spPr>
          <a:xfrm>
            <a:off x="8386551" y="6035705"/>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Netball</a:t>
            </a:r>
          </a:p>
        </p:txBody>
      </p:sp>
      <p:sp>
        <p:nvSpPr>
          <p:cNvPr id="32" name="Rectangle: Rounded Corners 31">
            <a:extLst>
              <a:ext uri="{FF2B5EF4-FFF2-40B4-BE49-F238E27FC236}">
                <a16:creationId xmlns:a16="http://schemas.microsoft.com/office/drawing/2014/main" id="{2C41B5BB-C965-48F4-83D4-C0F845774945}"/>
              </a:ext>
            </a:extLst>
          </p:cNvPr>
          <p:cNvSpPr/>
          <p:nvPr/>
        </p:nvSpPr>
        <p:spPr>
          <a:xfrm>
            <a:off x="8386551" y="5699684"/>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Football</a:t>
            </a:r>
          </a:p>
        </p:txBody>
      </p:sp>
      <p:sp>
        <p:nvSpPr>
          <p:cNvPr id="34" name="Rectangle: Rounded Corners 33">
            <a:extLst>
              <a:ext uri="{FF2B5EF4-FFF2-40B4-BE49-F238E27FC236}">
                <a16:creationId xmlns:a16="http://schemas.microsoft.com/office/drawing/2014/main" id="{D239CAEB-70C0-44F9-B7C4-63AE51FE3104}"/>
              </a:ext>
            </a:extLst>
          </p:cNvPr>
          <p:cNvSpPr/>
          <p:nvPr/>
        </p:nvSpPr>
        <p:spPr>
          <a:xfrm>
            <a:off x="8402027" y="6422480"/>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Basketball</a:t>
            </a:r>
          </a:p>
        </p:txBody>
      </p:sp>
      <p:sp>
        <p:nvSpPr>
          <p:cNvPr id="35" name="Rectangle: Rounded Corners 34">
            <a:extLst>
              <a:ext uri="{FF2B5EF4-FFF2-40B4-BE49-F238E27FC236}">
                <a16:creationId xmlns:a16="http://schemas.microsoft.com/office/drawing/2014/main" id="{EA2A75F1-5215-494B-9688-B50AA77723C0}"/>
              </a:ext>
            </a:extLst>
          </p:cNvPr>
          <p:cNvSpPr/>
          <p:nvPr/>
        </p:nvSpPr>
        <p:spPr>
          <a:xfrm>
            <a:off x="997729" y="2166157"/>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Dance</a:t>
            </a:r>
          </a:p>
        </p:txBody>
      </p:sp>
      <p:sp>
        <p:nvSpPr>
          <p:cNvPr id="36" name="Rectangle: Rounded Corners 35">
            <a:extLst>
              <a:ext uri="{FF2B5EF4-FFF2-40B4-BE49-F238E27FC236}">
                <a16:creationId xmlns:a16="http://schemas.microsoft.com/office/drawing/2014/main" id="{4A60D147-4DF4-4B7D-BF3A-29533806D59F}"/>
              </a:ext>
            </a:extLst>
          </p:cNvPr>
          <p:cNvSpPr/>
          <p:nvPr/>
        </p:nvSpPr>
        <p:spPr>
          <a:xfrm>
            <a:off x="1821873" y="2607460"/>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Gymnastics </a:t>
            </a:r>
          </a:p>
        </p:txBody>
      </p:sp>
      <p:sp>
        <p:nvSpPr>
          <p:cNvPr id="37" name="Rectangle: Rounded Corners 36">
            <a:extLst>
              <a:ext uri="{FF2B5EF4-FFF2-40B4-BE49-F238E27FC236}">
                <a16:creationId xmlns:a16="http://schemas.microsoft.com/office/drawing/2014/main" id="{B9F7BB8A-4BAC-45A2-AB66-A6E163C92CEC}"/>
              </a:ext>
            </a:extLst>
          </p:cNvPr>
          <p:cNvSpPr/>
          <p:nvPr/>
        </p:nvSpPr>
        <p:spPr>
          <a:xfrm>
            <a:off x="167195" y="2607459"/>
            <a:ext cx="1426072"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Gymnastics</a:t>
            </a:r>
          </a:p>
        </p:txBody>
      </p:sp>
      <p:sp>
        <p:nvSpPr>
          <p:cNvPr id="38" name="Star: 7 Points 37">
            <a:extLst>
              <a:ext uri="{FF2B5EF4-FFF2-40B4-BE49-F238E27FC236}">
                <a16:creationId xmlns:a16="http://schemas.microsoft.com/office/drawing/2014/main" id="{58A10B14-F183-403A-A4DA-969CAF8CB10F}"/>
              </a:ext>
            </a:extLst>
          </p:cNvPr>
          <p:cNvSpPr/>
          <p:nvPr/>
        </p:nvSpPr>
        <p:spPr>
          <a:xfrm>
            <a:off x="7715104" y="4830410"/>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39" name="Star: 7 Points 38">
            <a:extLst>
              <a:ext uri="{FF2B5EF4-FFF2-40B4-BE49-F238E27FC236}">
                <a16:creationId xmlns:a16="http://schemas.microsoft.com/office/drawing/2014/main" id="{CA4BA3F6-0E4D-4029-B96A-94C5CE9BF845}"/>
              </a:ext>
            </a:extLst>
          </p:cNvPr>
          <p:cNvSpPr/>
          <p:nvPr/>
        </p:nvSpPr>
        <p:spPr>
          <a:xfrm>
            <a:off x="417448" y="4223208"/>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33" name="Rectangle 32">
            <a:extLst>
              <a:ext uri="{FF2B5EF4-FFF2-40B4-BE49-F238E27FC236}">
                <a16:creationId xmlns:a16="http://schemas.microsoft.com/office/drawing/2014/main" id="{B2F30D79-97A0-42B5-82A2-25D75B8BD0D8}"/>
              </a:ext>
            </a:extLst>
          </p:cNvPr>
          <p:cNvSpPr/>
          <p:nvPr/>
        </p:nvSpPr>
        <p:spPr>
          <a:xfrm>
            <a:off x="4992207" y="3266985"/>
            <a:ext cx="1430787"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8 Term 3</a:t>
            </a:r>
          </a:p>
        </p:txBody>
      </p:sp>
      <p:sp>
        <p:nvSpPr>
          <p:cNvPr id="40" name="Star: 7 Points 39">
            <a:extLst>
              <a:ext uri="{FF2B5EF4-FFF2-40B4-BE49-F238E27FC236}">
                <a16:creationId xmlns:a16="http://schemas.microsoft.com/office/drawing/2014/main" id="{427223EA-F806-404B-9DC7-505B1925D31A}"/>
              </a:ext>
            </a:extLst>
          </p:cNvPr>
          <p:cNvSpPr/>
          <p:nvPr/>
        </p:nvSpPr>
        <p:spPr>
          <a:xfrm>
            <a:off x="2437665" y="2921070"/>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1" name="Rectangle 40">
            <a:extLst>
              <a:ext uri="{FF2B5EF4-FFF2-40B4-BE49-F238E27FC236}">
                <a16:creationId xmlns:a16="http://schemas.microsoft.com/office/drawing/2014/main" id="{A79F1FA5-A8C4-42ED-951C-020D9D69C26D}"/>
              </a:ext>
            </a:extLst>
          </p:cNvPr>
          <p:cNvSpPr/>
          <p:nvPr/>
        </p:nvSpPr>
        <p:spPr>
          <a:xfrm>
            <a:off x="6357684" y="3822678"/>
            <a:ext cx="2669628" cy="981211"/>
          </a:xfrm>
          <a:prstGeom prst="rect">
            <a:avLst/>
          </a:prstGeom>
          <a:solidFill>
            <a:srgbClr val="FFCC99"/>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900" dirty="0">
                <a:solidFill>
                  <a:schemeClr val="tx1"/>
                </a:solidFill>
                <a:latin typeface="Comic Sans MS" panose="030F0702030302020204" pitchFamily="66" charset="0"/>
              </a:rPr>
              <a:t>Term 1</a:t>
            </a:r>
          </a:p>
          <a:p>
            <a:r>
              <a:rPr lang="en-GB" sz="1000" dirty="0">
                <a:solidFill>
                  <a:schemeClr val="tx1"/>
                </a:solidFill>
                <a:latin typeface="Comic Sans MS" panose="030F0702030302020204" pitchFamily="66" charset="0"/>
              </a:rPr>
              <a:t>Skills – Developing </a:t>
            </a:r>
            <a:r>
              <a:rPr lang="en-GB" sz="1000" b="1" dirty="0">
                <a:solidFill>
                  <a:schemeClr val="tx1"/>
                </a:solidFill>
                <a:latin typeface="Comic Sans MS" panose="030F0702030302020204" pitchFamily="66" charset="0"/>
              </a:rPr>
              <a:t>tactics</a:t>
            </a:r>
            <a:r>
              <a:rPr lang="en-GB" sz="1000" dirty="0">
                <a:solidFill>
                  <a:schemeClr val="tx1"/>
                </a:solidFill>
                <a:latin typeface="Comic Sans MS" panose="030F0702030302020204" pitchFamily="66" charset="0"/>
              </a:rPr>
              <a:t> and technique to outwit their opponents – positions, set plays, knowledge of the rules</a:t>
            </a:r>
          </a:p>
          <a:p>
            <a:r>
              <a:rPr lang="en-GB" sz="1000" dirty="0">
                <a:solidFill>
                  <a:schemeClr val="tx1"/>
                </a:solidFill>
                <a:latin typeface="Comic Sans MS" panose="030F0702030302020204" pitchFamily="66" charset="0"/>
              </a:rPr>
              <a:t>Skills – Fitness tests and training methods</a:t>
            </a:r>
          </a:p>
          <a:p>
            <a:endParaRPr lang="en-GB" sz="800" dirty="0">
              <a:solidFill>
                <a:srgbClr val="FF0000"/>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p:txBody>
      </p:sp>
      <p:sp>
        <p:nvSpPr>
          <p:cNvPr id="42" name="Rectangle 41">
            <a:extLst>
              <a:ext uri="{FF2B5EF4-FFF2-40B4-BE49-F238E27FC236}">
                <a16:creationId xmlns:a16="http://schemas.microsoft.com/office/drawing/2014/main" id="{8864587B-EF09-4215-86E7-5472CCD74735}"/>
              </a:ext>
            </a:extLst>
          </p:cNvPr>
          <p:cNvSpPr/>
          <p:nvPr/>
        </p:nvSpPr>
        <p:spPr>
          <a:xfrm>
            <a:off x="2612714" y="3799225"/>
            <a:ext cx="2669628" cy="1036282"/>
          </a:xfrm>
          <a:prstGeom prst="rect">
            <a:avLst/>
          </a:prstGeom>
          <a:solidFill>
            <a:srgbClr val="FFCCFF"/>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900" b="1" dirty="0">
                <a:solidFill>
                  <a:schemeClr val="tx1"/>
                </a:solidFill>
                <a:latin typeface="Comic Sans MS" panose="030F0702030302020204" pitchFamily="66" charset="0"/>
              </a:rPr>
              <a:t>Term 2</a:t>
            </a:r>
          </a:p>
          <a:p>
            <a:r>
              <a:rPr lang="en-GB" sz="900" dirty="0">
                <a:solidFill>
                  <a:schemeClr val="tx1"/>
                </a:solidFill>
                <a:latin typeface="Comic Sans MS" panose="030F0702030302020204" pitchFamily="66" charset="0"/>
              </a:rPr>
              <a:t>Skills – Developing </a:t>
            </a:r>
            <a:r>
              <a:rPr lang="en-GB" sz="900" b="1" dirty="0">
                <a:solidFill>
                  <a:schemeClr val="tx1"/>
                </a:solidFill>
                <a:latin typeface="Comic Sans MS" panose="030F0702030302020204" pitchFamily="66" charset="0"/>
              </a:rPr>
              <a:t>tactics</a:t>
            </a:r>
            <a:r>
              <a:rPr lang="en-GB" sz="900" dirty="0">
                <a:solidFill>
                  <a:schemeClr val="tx1"/>
                </a:solidFill>
                <a:latin typeface="Comic Sans MS" panose="030F0702030302020204" pitchFamily="66" charset="0"/>
              </a:rPr>
              <a:t> and technique to outwit their opponents – positions, set plays, knowledge of the rules.</a:t>
            </a:r>
          </a:p>
          <a:p>
            <a:r>
              <a:rPr lang="en-GB" sz="900" dirty="0">
                <a:solidFill>
                  <a:schemeClr val="tx1"/>
                </a:solidFill>
                <a:latin typeface="Comic Sans MS" panose="030F0702030302020204" pitchFamily="66" charset="0"/>
              </a:rPr>
              <a:t>Gym Skills – Developing flight, moving over under and around apparatus.</a:t>
            </a:r>
          </a:p>
          <a:p>
            <a:endParaRPr lang="en-GB" sz="900" dirty="0">
              <a:solidFill>
                <a:schemeClr val="tx1"/>
              </a:solidFill>
              <a:latin typeface="Comic Sans MS" panose="030F0702030302020204" pitchFamily="66" charset="0"/>
            </a:endParaRPr>
          </a:p>
        </p:txBody>
      </p:sp>
      <p:sp>
        <p:nvSpPr>
          <p:cNvPr id="43" name="Rectangle: Rounded Corners 42">
            <a:extLst>
              <a:ext uri="{FF2B5EF4-FFF2-40B4-BE49-F238E27FC236}">
                <a16:creationId xmlns:a16="http://schemas.microsoft.com/office/drawing/2014/main" id="{5DC8B2E5-F9BC-4EC2-B559-65DA6CA51F89}"/>
              </a:ext>
            </a:extLst>
          </p:cNvPr>
          <p:cNvSpPr/>
          <p:nvPr/>
        </p:nvSpPr>
        <p:spPr>
          <a:xfrm>
            <a:off x="7060677" y="3011403"/>
            <a:ext cx="1734946" cy="781236"/>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a:p>
            <a:pPr algn="ctr"/>
            <a:r>
              <a:rPr lang="en-GB" sz="1000" dirty="0">
                <a:solidFill>
                  <a:schemeClr val="tx1"/>
                </a:solidFill>
                <a:latin typeface="Comic Sans MS" panose="030F0702030302020204" pitchFamily="66" charset="0"/>
              </a:rPr>
              <a:t>(striking &amp; Fielding)</a:t>
            </a:r>
          </a:p>
        </p:txBody>
      </p:sp>
      <p:sp>
        <p:nvSpPr>
          <p:cNvPr id="44" name="Rectangle: Rounded Corners 43">
            <a:extLst>
              <a:ext uri="{FF2B5EF4-FFF2-40B4-BE49-F238E27FC236}">
                <a16:creationId xmlns:a16="http://schemas.microsoft.com/office/drawing/2014/main" id="{FDF6D743-34DF-4A86-B859-B1F528EDB4E1}"/>
              </a:ext>
            </a:extLst>
          </p:cNvPr>
          <p:cNvSpPr/>
          <p:nvPr/>
        </p:nvSpPr>
        <p:spPr>
          <a:xfrm>
            <a:off x="5680988" y="1242871"/>
            <a:ext cx="1734946" cy="781236"/>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Performing at Maximum Levels</a:t>
            </a:r>
          </a:p>
        </p:txBody>
      </p:sp>
      <p:sp>
        <p:nvSpPr>
          <p:cNvPr id="45" name="Star: 7 Points 44">
            <a:extLst>
              <a:ext uri="{FF2B5EF4-FFF2-40B4-BE49-F238E27FC236}">
                <a16:creationId xmlns:a16="http://schemas.microsoft.com/office/drawing/2014/main" id="{5A63ADD7-3BE0-4B95-B8D8-4D5C08C425BC}"/>
              </a:ext>
            </a:extLst>
          </p:cNvPr>
          <p:cNvSpPr/>
          <p:nvPr/>
        </p:nvSpPr>
        <p:spPr>
          <a:xfrm>
            <a:off x="8482364" y="291996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6" name="Star: 7 Points 45">
            <a:extLst>
              <a:ext uri="{FF2B5EF4-FFF2-40B4-BE49-F238E27FC236}">
                <a16:creationId xmlns:a16="http://schemas.microsoft.com/office/drawing/2014/main" id="{1CEA435F-273A-4534-922F-DD445349DD42}"/>
              </a:ext>
            </a:extLst>
          </p:cNvPr>
          <p:cNvSpPr/>
          <p:nvPr/>
        </p:nvSpPr>
        <p:spPr>
          <a:xfrm>
            <a:off x="7301632" y="118024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7" name="Rectangle: Rounded Corners 46">
            <a:extLst>
              <a:ext uri="{FF2B5EF4-FFF2-40B4-BE49-F238E27FC236}">
                <a16:creationId xmlns:a16="http://schemas.microsoft.com/office/drawing/2014/main" id="{9234D1D8-9744-4BA5-B15E-0C6C914B5A9C}"/>
              </a:ext>
            </a:extLst>
          </p:cNvPr>
          <p:cNvSpPr/>
          <p:nvPr/>
        </p:nvSpPr>
        <p:spPr>
          <a:xfrm>
            <a:off x="6169235" y="2578602"/>
            <a:ext cx="1383442" cy="321817"/>
          </a:xfrm>
          <a:prstGeom prst="roundRect">
            <a:avLst/>
          </a:prstGeom>
          <a:solidFill>
            <a:srgbClr val="FF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Rounders</a:t>
            </a:r>
          </a:p>
        </p:txBody>
      </p:sp>
      <p:sp>
        <p:nvSpPr>
          <p:cNvPr id="48" name="Rectangle: Rounded Corners 47">
            <a:extLst>
              <a:ext uri="{FF2B5EF4-FFF2-40B4-BE49-F238E27FC236}">
                <a16:creationId xmlns:a16="http://schemas.microsoft.com/office/drawing/2014/main" id="{B9DA4BB2-33FD-457A-91A7-21EA263A2185}"/>
              </a:ext>
            </a:extLst>
          </p:cNvPr>
          <p:cNvSpPr/>
          <p:nvPr/>
        </p:nvSpPr>
        <p:spPr>
          <a:xfrm>
            <a:off x="5443832" y="808716"/>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Athletics</a:t>
            </a:r>
          </a:p>
        </p:txBody>
      </p:sp>
      <p:sp>
        <p:nvSpPr>
          <p:cNvPr id="49" name="Rectangle: Rounded Corners 48">
            <a:extLst>
              <a:ext uri="{FF2B5EF4-FFF2-40B4-BE49-F238E27FC236}">
                <a16:creationId xmlns:a16="http://schemas.microsoft.com/office/drawing/2014/main" id="{03393BD3-AC9D-4537-9491-E8D896B9F4C3}"/>
              </a:ext>
            </a:extLst>
          </p:cNvPr>
          <p:cNvSpPr/>
          <p:nvPr/>
        </p:nvSpPr>
        <p:spPr>
          <a:xfrm>
            <a:off x="7804952" y="2598031"/>
            <a:ext cx="1383442" cy="292959"/>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Rounders </a:t>
            </a:r>
          </a:p>
        </p:txBody>
      </p:sp>
      <p:sp>
        <p:nvSpPr>
          <p:cNvPr id="50" name="Rectangle: Rounded Corners 49">
            <a:extLst>
              <a:ext uri="{FF2B5EF4-FFF2-40B4-BE49-F238E27FC236}">
                <a16:creationId xmlns:a16="http://schemas.microsoft.com/office/drawing/2014/main" id="{F5D2A8AD-3F58-4826-9E91-F98A6902F0D7}"/>
              </a:ext>
            </a:extLst>
          </p:cNvPr>
          <p:cNvSpPr/>
          <p:nvPr/>
        </p:nvSpPr>
        <p:spPr>
          <a:xfrm>
            <a:off x="7042978" y="2203531"/>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Cricket </a:t>
            </a:r>
          </a:p>
        </p:txBody>
      </p:sp>
      <p:sp>
        <p:nvSpPr>
          <p:cNvPr id="51" name="Rectangle: Rounded Corners 50">
            <a:extLst>
              <a:ext uri="{FF2B5EF4-FFF2-40B4-BE49-F238E27FC236}">
                <a16:creationId xmlns:a16="http://schemas.microsoft.com/office/drawing/2014/main" id="{37159E6A-8B32-42C1-934E-BDE27114C4CD}"/>
              </a:ext>
            </a:extLst>
          </p:cNvPr>
          <p:cNvSpPr/>
          <p:nvPr/>
        </p:nvSpPr>
        <p:spPr>
          <a:xfrm>
            <a:off x="6922028" y="807334"/>
            <a:ext cx="1383442" cy="292959"/>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Athletics </a:t>
            </a:r>
          </a:p>
        </p:txBody>
      </p:sp>
      <p:sp>
        <p:nvSpPr>
          <p:cNvPr id="52" name="Rectangle: Rounded Corners 51">
            <a:extLst>
              <a:ext uri="{FF2B5EF4-FFF2-40B4-BE49-F238E27FC236}">
                <a16:creationId xmlns:a16="http://schemas.microsoft.com/office/drawing/2014/main" id="{80418E84-7548-4594-BFE1-E67DDB5B9463}"/>
              </a:ext>
            </a:extLst>
          </p:cNvPr>
          <p:cNvSpPr/>
          <p:nvPr/>
        </p:nvSpPr>
        <p:spPr>
          <a:xfrm>
            <a:off x="6686483" y="359013"/>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Athletics </a:t>
            </a:r>
          </a:p>
        </p:txBody>
      </p:sp>
      <p:sp>
        <p:nvSpPr>
          <p:cNvPr id="53" name="Rectangle 52">
            <a:extLst>
              <a:ext uri="{FF2B5EF4-FFF2-40B4-BE49-F238E27FC236}">
                <a16:creationId xmlns:a16="http://schemas.microsoft.com/office/drawing/2014/main" id="{3DD39E17-DDAB-41E3-8BE9-B618F7D4700E}"/>
              </a:ext>
            </a:extLst>
          </p:cNvPr>
          <p:cNvSpPr/>
          <p:nvPr/>
        </p:nvSpPr>
        <p:spPr>
          <a:xfrm>
            <a:off x="9489769" y="1498439"/>
            <a:ext cx="2420739" cy="1355735"/>
          </a:xfrm>
          <a:prstGeom prst="rect">
            <a:avLst/>
          </a:prstGeom>
          <a:solidFill>
            <a:schemeClr val="accent1">
              <a:lumMod val="60000"/>
              <a:lumOff val="4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000" b="1" dirty="0">
                <a:solidFill>
                  <a:schemeClr val="tx1"/>
                </a:solidFill>
                <a:latin typeface="Comic Sans MS" panose="030F0702030302020204" pitchFamily="66" charset="0"/>
              </a:rPr>
              <a:t>Term 3</a:t>
            </a:r>
          </a:p>
          <a:p>
            <a:r>
              <a:rPr lang="en-GB" sz="1000" dirty="0">
                <a:solidFill>
                  <a:schemeClr val="tx1"/>
                </a:solidFill>
                <a:latin typeface="Comic Sans MS" panose="030F0702030302020204" pitchFamily="66" charset="0"/>
              </a:rPr>
              <a:t>Skills – Developing </a:t>
            </a:r>
            <a:r>
              <a:rPr lang="en-GB" sz="1000" b="1" dirty="0">
                <a:solidFill>
                  <a:schemeClr val="tx1"/>
                </a:solidFill>
                <a:latin typeface="Comic Sans MS" panose="030F0702030302020204" pitchFamily="66" charset="0"/>
              </a:rPr>
              <a:t>tactics</a:t>
            </a:r>
            <a:r>
              <a:rPr lang="en-GB" sz="1000" dirty="0">
                <a:solidFill>
                  <a:schemeClr val="tx1"/>
                </a:solidFill>
                <a:latin typeface="Comic Sans MS" panose="030F0702030302020204" pitchFamily="66" charset="0"/>
              </a:rPr>
              <a:t> and technique to outwit their opponents – positions, set plays, knowledge of the rules</a:t>
            </a:r>
          </a:p>
          <a:p>
            <a:r>
              <a:rPr lang="en-GB" sz="1000" dirty="0">
                <a:solidFill>
                  <a:schemeClr val="tx1"/>
                </a:solidFill>
                <a:latin typeface="Comic Sans MS" panose="030F0702030302020204" pitchFamily="66" charset="0"/>
              </a:rPr>
              <a:t>Athletics Skills – developing technique to achieve their personal best. </a:t>
            </a:r>
          </a:p>
          <a:p>
            <a:endParaRPr lang="en-GB" sz="1000" dirty="0">
              <a:solidFill>
                <a:schemeClr val="tx1"/>
              </a:solidFill>
              <a:latin typeface="Century Gothic" panose="020B0502020202020204" pitchFamily="34" charset="0"/>
            </a:endParaRPr>
          </a:p>
        </p:txBody>
      </p:sp>
      <p:sp>
        <p:nvSpPr>
          <p:cNvPr id="54" name="Star: 7 Points 53">
            <a:extLst>
              <a:ext uri="{FF2B5EF4-FFF2-40B4-BE49-F238E27FC236}">
                <a16:creationId xmlns:a16="http://schemas.microsoft.com/office/drawing/2014/main" id="{45EF2035-E9F9-4A14-91E4-16C5F6142655}"/>
              </a:ext>
            </a:extLst>
          </p:cNvPr>
          <p:cNvSpPr/>
          <p:nvPr/>
        </p:nvSpPr>
        <p:spPr>
          <a:xfrm>
            <a:off x="4992207" y="481405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8" name="Arrow: Left 7">
            <a:extLst>
              <a:ext uri="{FF2B5EF4-FFF2-40B4-BE49-F238E27FC236}">
                <a16:creationId xmlns:a16="http://schemas.microsoft.com/office/drawing/2014/main" id="{0355F4CA-1860-4F50-9A6F-AB4F7DF91321}"/>
              </a:ext>
            </a:extLst>
          </p:cNvPr>
          <p:cNvSpPr/>
          <p:nvPr/>
        </p:nvSpPr>
        <p:spPr>
          <a:xfrm>
            <a:off x="1491861" y="1313660"/>
            <a:ext cx="1891608" cy="787413"/>
          </a:xfrm>
          <a:prstGeom prst="lef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8 Points 13">
            <a:extLst>
              <a:ext uri="{FF2B5EF4-FFF2-40B4-BE49-F238E27FC236}">
                <a16:creationId xmlns:a16="http://schemas.microsoft.com/office/drawing/2014/main" id="{311279B5-B5F5-490D-AFD1-B927D8489902}"/>
              </a:ext>
            </a:extLst>
          </p:cNvPr>
          <p:cNvSpPr/>
          <p:nvPr/>
        </p:nvSpPr>
        <p:spPr>
          <a:xfrm>
            <a:off x="2546313" y="788198"/>
            <a:ext cx="2173079" cy="1792810"/>
          </a:xfrm>
          <a:prstGeom prst="irregularSeal1">
            <a:avLst/>
          </a:prstGeom>
          <a:solidFill>
            <a:srgbClr val="9900CC"/>
          </a:solidFill>
          <a:ln>
            <a:solidFill>
              <a:srgbClr val="99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omic Sans MS" panose="030F0702030302020204" pitchFamily="66" charset="0"/>
              </a:rPr>
              <a:t>SPORTS DAY</a:t>
            </a:r>
          </a:p>
        </p:txBody>
      </p:sp>
      <p:sp>
        <p:nvSpPr>
          <p:cNvPr id="55" name="Rectangle 54">
            <a:extLst>
              <a:ext uri="{FF2B5EF4-FFF2-40B4-BE49-F238E27FC236}">
                <a16:creationId xmlns:a16="http://schemas.microsoft.com/office/drawing/2014/main" id="{1BD762F9-16B2-4F9F-80FF-1D95DCADA140}"/>
              </a:ext>
            </a:extLst>
          </p:cNvPr>
          <p:cNvSpPr/>
          <p:nvPr/>
        </p:nvSpPr>
        <p:spPr>
          <a:xfrm>
            <a:off x="87656" y="1507557"/>
            <a:ext cx="1361990"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omic Sans MS" panose="030F0702030302020204" pitchFamily="66" charset="0"/>
              </a:rPr>
              <a:t>Year 9</a:t>
            </a:r>
          </a:p>
        </p:txBody>
      </p:sp>
      <p:sp>
        <p:nvSpPr>
          <p:cNvPr id="56" name="Rectangle 55">
            <a:extLst>
              <a:ext uri="{FF2B5EF4-FFF2-40B4-BE49-F238E27FC236}">
                <a16:creationId xmlns:a16="http://schemas.microsoft.com/office/drawing/2014/main" id="{8D3C110B-D1A8-426C-BC11-BF73CC5B1F0B}"/>
              </a:ext>
            </a:extLst>
          </p:cNvPr>
          <p:cNvSpPr/>
          <p:nvPr/>
        </p:nvSpPr>
        <p:spPr>
          <a:xfrm>
            <a:off x="10104058" y="3748678"/>
            <a:ext cx="1667946"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1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endParaRPr lang="en-GB" sz="1000" dirty="0">
              <a:solidFill>
                <a:schemeClr val="tx1"/>
              </a:solidFill>
              <a:latin typeface="Comic Sans MS" panose="030F0702030302020204" pitchFamily="66" charset="0"/>
            </a:endParaRPr>
          </a:p>
        </p:txBody>
      </p:sp>
      <p:sp>
        <p:nvSpPr>
          <p:cNvPr id="57" name="Rectangle 56">
            <a:extLst>
              <a:ext uri="{FF2B5EF4-FFF2-40B4-BE49-F238E27FC236}">
                <a16:creationId xmlns:a16="http://schemas.microsoft.com/office/drawing/2014/main" id="{B0A9D66E-B834-43C7-92CF-8BBC22D177C5}"/>
              </a:ext>
            </a:extLst>
          </p:cNvPr>
          <p:cNvSpPr/>
          <p:nvPr/>
        </p:nvSpPr>
        <p:spPr>
          <a:xfrm>
            <a:off x="3132631" y="5531486"/>
            <a:ext cx="1667946" cy="1249318"/>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2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r>
              <a:rPr lang="en-GB" sz="800" dirty="0">
                <a:solidFill>
                  <a:schemeClr val="tx1"/>
                </a:solidFill>
                <a:latin typeface="Comic Sans MS" panose="030F0702030302020204" pitchFamily="66" charset="0"/>
              </a:rPr>
              <a:t>Gymnastics</a:t>
            </a:r>
          </a:p>
          <a:p>
            <a:pPr algn="ctr"/>
            <a:endParaRPr lang="en-GB" sz="1000" dirty="0">
              <a:solidFill>
                <a:schemeClr val="tx1"/>
              </a:solidFill>
              <a:latin typeface="Comic Sans MS" panose="030F0702030302020204" pitchFamily="66" charset="0"/>
            </a:endParaRPr>
          </a:p>
        </p:txBody>
      </p:sp>
      <p:sp>
        <p:nvSpPr>
          <p:cNvPr id="58" name="Rectangle 57">
            <a:extLst>
              <a:ext uri="{FF2B5EF4-FFF2-40B4-BE49-F238E27FC236}">
                <a16:creationId xmlns:a16="http://schemas.microsoft.com/office/drawing/2014/main" id="{A522731E-3ED7-42A1-8B2B-F070E6973C9B}"/>
              </a:ext>
            </a:extLst>
          </p:cNvPr>
          <p:cNvSpPr/>
          <p:nvPr/>
        </p:nvSpPr>
        <p:spPr>
          <a:xfrm>
            <a:off x="9083022" y="159806"/>
            <a:ext cx="2000978"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3 </a:t>
            </a:r>
          </a:p>
          <a:p>
            <a:pPr algn="ctr"/>
            <a:r>
              <a:rPr lang="en-GB" sz="800">
                <a:solidFill>
                  <a:schemeClr val="tx1"/>
                </a:solidFill>
                <a:latin typeface="Comic Sans MS" panose="030F0702030302020204" pitchFamily="66" charset="0"/>
              </a:rPr>
              <a:t>Rounders</a:t>
            </a:r>
            <a:endParaRPr lang="en-GB" sz="800" dirty="0">
              <a:solidFill>
                <a:schemeClr val="tx1"/>
              </a:solidFill>
              <a:latin typeface="Comic Sans MS" panose="030F0702030302020204" pitchFamily="66" charset="0"/>
            </a:endParaRPr>
          </a:p>
          <a:p>
            <a:pPr algn="ctr"/>
            <a:r>
              <a:rPr lang="en-GB" sz="800" dirty="0">
                <a:solidFill>
                  <a:schemeClr val="tx1"/>
                </a:solidFill>
                <a:latin typeface="Comic Sans MS" panose="030F0702030302020204" pitchFamily="66" charset="0"/>
              </a:rPr>
              <a:t>Athletics</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Football</a:t>
            </a:r>
          </a:p>
          <a:p>
            <a:pPr algn="ctr"/>
            <a:endParaRPr lang="en-GB" sz="1000" dirty="0">
              <a:solidFill>
                <a:schemeClr val="tx1"/>
              </a:solidFill>
              <a:latin typeface="Comic Sans MS" panose="030F0702030302020204" pitchFamily="66" charset="0"/>
            </a:endParaRPr>
          </a:p>
        </p:txBody>
      </p:sp>
      <p:sp>
        <p:nvSpPr>
          <p:cNvPr id="2" name="TextBox 1">
            <a:extLst>
              <a:ext uri="{FF2B5EF4-FFF2-40B4-BE49-F238E27FC236}">
                <a16:creationId xmlns:a16="http://schemas.microsoft.com/office/drawing/2014/main" id="{C8A2EC6D-4E57-4111-8C68-60C8E9244117}"/>
              </a:ext>
            </a:extLst>
          </p:cNvPr>
          <p:cNvSpPr txBox="1"/>
          <p:nvPr/>
        </p:nvSpPr>
        <p:spPr>
          <a:xfrm>
            <a:off x="2299283" y="184538"/>
            <a:ext cx="4263309" cy="461665"/>
          </a:xfrm>
          <a:prstGeom prst="rect">
            <a:avLst/>
          </a:prstGeom>
          <a:noFill/>
          <a:ln w="57150">
            <a:solidFill>
              <a:srgbClr val="0070C0"/>
            </a:solidFill>
          </a:ln>
        </p:spPr>
        <p:txBody>
          <a:bodyPr wrap="square" rtlCol="0">
            <a:spAutoFit/>
          </a:bodyPr>
          <a:lstStyle/>
          <a:p>
            <a:r>
              <a:rPr lang="en-GB" sz="2400" dirty="0">
                <a:latin typeface="Comic Sans MS" panose="030F0702030302020204" pitchFamily="66" charset="0"/>
              </a:rPr>
              <a:t>Year 8 Curriculum Journey</a:t>
            </a:r>
          </a:p>
        </p:txBody>
      </p:sp>
      <p:sp>
        <p:nvSpPr>
          <p:cNvPr id="59" name="Rectangle: Rounded Corners 58">
            <a:extLst>
              <a:ext uri="{FF2B5EF4-FFF2-40B4-BE49-F238E27FC236}">
                <a16:creationId xmlns:a16="http://schemas.microsoft.com/office/drawing/2014/main" id="{15A81F42-B724-4B5F-8313-DF425DC6B555}"/>
              </a:ext>
            </a:extLst>
          </p:cNvPr>
          <p:cNvSpPr/>
          <p:nvPr/>
        </p:nvSpPr>
        <p:spPr>
          <a:xfrm>
            <a:off x="5870870" y="5726391"/>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Rugby</a:t>
            </a:r>
          </a:p>
        </p:txBody>
      </p:sp>
      <p:sp>
        <p:nvSpPr>
          <p:cNvPr id="60" name="Rectangle: Rounded Corners 59">
            <a:extLst>
              <a:ext uri="{FF2B5EF4-FFF2-40B4-BE49-F238E27FC236}">
                <a16:creationId xmlns:a16="http://schemas.microsoft.com/office/drawing/2014/main" id="{184B0117-8002-4F15-8F8B-72036661B166}"/>
              </a:ext>
            </a:extLst>
          </p:cNvPr>
          <p:cNvSpPr/>
          <p:nvPr/>
        </p:nvSpPr>
        <p:spPr>
          <a:xfrm>
            <a:off x="5856740" y="6072033"/>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Badminton</a:t>
            </a:r>
          </a:p>
        </p:txBody>
      </p:sp>
      <p:sp>
        <p:nvSpPr>
          <p:cNvPr id="61" name="Rectangle: Rounded Corners 60">
            <a:extLst>
              <a:ext uri="{FF2B5EF4-FFF2-40B4-BE49-F238E27FC236}">
                <a16:creationId xmlns:a16="http://schemas.microsoft.com/office/drawing/2014/main" id="{9F5536C4-D787-4A2E-B7E6-91AA86B0AC8D}"/>
              </a:ext>
            </a:extLst>
          </p:cNvPr>
          <p:cNvSpPr/>
          <p:nvPr/>
        </p:nvSpPr>
        <p:spPr>
          <a:xfrm>
            <a:off x="5856740" y="6456145"/>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ABE - Badminton</a:t>
            </a:r>
          </a:p>
        </p:txBody>
      </p:sp>
    </p:spTree>
    <p:extLst>
      <p:ext uri="{BB962C8B-B14F-4D97-AF65-F5344CB8AC3E}">
        <p14:creationId xmlns:p14="http://schemas.microsoft.com/office/powerpoint/2010/main" val="151919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FD5C91-738D-49B1-B703-78D17A4B9E38}"/>
              </a:ext>
            </a:extLst>
          </p:cNvPr>
          <p:cNvSpPr/>
          <p:nvPr/>
        </p:nvSpPr>
        <p:spPr>
          <a:xfrm>
            <a:off x="1633491" y="5024762"/>
            <a:ext cx="9971106" cy="4083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Block Arc 4">
            <a:extLst>
              <a:ext uri="{FF2B5EF4-FFF2-40B4-BE49-F238E27FC236}">
                <a16:creationId xmlns:a16="http://schemas.microsoft.com/office/drawing/2014/main" id="{102040D0-115C-4026-9769-027FB633D7B7}"/>
              </a:ext>
            </a:extLst>
          </p:cNvPr>
          <p:cNvSpPr/>
          <p:nvPr/>
        </p:nvSpPr>
        <p:spPr>
          <a:xfrm rot="16200000">
            <a:off x="542283" y="3537752"/>
            <a:ext cx="2166148" cy="1624615"/>
          </a:xfrm>
          <a:prstGeom prst="blockArc">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Rectangle 5">
            <a:extLst>
              <a:ext uri="{FF2B5EF4-FFF2-40B4-BE49-F238E27FC236}">
                <a16:creationId xmlns:a16="http://schemas.microsoft.com/office/drawing/2014/main" id="{5F330B90-E6DC-4C84-AD29-14A9BC66E6FB}"/>
              </a:ext>
            </a:extLst>
          </p:cNvPr>
          <p:cNvSpPr/>
          <p:nvPr/>
        </p:nvSpPr>
        <p:spPr>
          <a:xfrm>
            <a:off x="1633491" y="3266985"/>
            <a:ext cx="9579007"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Block Arc 6">
            <a:extLst>
              <a:ext uri="{FF2B5EF4-FFF2-40B4-BE49-F238E27FC236}">
                <a16:creationId xmlns:a16="http://schemas.microsoft.com/office/drawing/2014/main" id="{8C86A71A-7B35-4762-8C18-1AA82E87CBD3}"/>
              </a:ext>
            </a:extLst>
          </p:cNvPr>
          <p:cNvSpPr/>
          <p:nvPr/>
        </p:nvSpPr>
        <p:spPr>
          <a:xfrm rot="5400000">
            <a:off x="10129423" y="1779976"/>
            <a:ext cx="2166148" cy="1624615"/>
          </a:xfrm>
          <a:prstGeom prst="blockArc">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8">
            <a:extLst>
              <a:ext uri="{FF2B5EF4-FFF2-40B4-BE49-F238E27FC236}">
                <a16:creationId xmlns:a16="http://schemas.microsoft.com/office/drawing/2014/main" id="{DC63A390-ED73-4E6D-842E-E630817749BA}"/>
              </a:ext>
            </a:extLst>
          </p:cNvPr>
          <p:cNvSpPr/>
          <p:nvPr/>
        </p:nvSpPr>
        <p:spPr>
          <a:xfrm>
            <a:off x="3396378" y="1509209"/>
            <a:ext cx="7816120" cy="4083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B260D3B-6D58-4356-9C79-D6D18D6295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663" y="172681"/>
            <a:ext cx="2000978" cy="851065"/>
          </a:xfrm>
          <a:prstGeom prst="rect">
            <a:avLst/>
          </a:prstGeom>
        </p:spPr>
      </p:pic>
      <p:sp>
        <p:nvSpPr>
          <p:cNvPr id="11" name="Rectangle 10">
            <a:extLst>
              <a:ext uri="{FF2B5EF4-FFF2-40B4-BE49-F238E27FC236}">
                <a16:creationId xmlns:a16="http://schemas.microsoft.com/office/drawing/2014/main" id="{BB2F8290-05EC-44A6-9D43-73957558AACF}"/>
              </a:ext>
            </a:extLst>
          </p:cNvPr>
          <p:cNvSpPr/>
          <p:nvPr/>
        </p:nvSpPr>
        <p:spPr>
          <a:xfrm>
            <a:off x="10173809" y="5024762"/>
            <a:ext cx="1430787"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9 Term 1</a:t>
            </a:r>
          </a:p>
        </p:txBody>
      </p:sp>
      <p:sp>
        <p:nvSpPr>
          <p:cNvPr id="12" name="Rectangle: Rounded Corners 11">
            <a:extLst>
              <a:ext uri="{FF2B5EF4-FFF2-40B4-BE49-F238E27FC236}">
                <a16:creationId xmlns:a16="http://schemas.microsoft.com/office/drawing/2014/main" id="{DA148637-C5CB-4C88-B64C-65E0D8D70841}"/>
              </a:ext>
            </a:extLst>
          </p:cNvPr>
          <p:cNvSpPr/>
          <p:nvPr/>
        </p:nvSpPr>
        <p:spPr>
          <a:xfrm>
            <a:off x="6091534" y="4830410"/>
            <a:ext cx="1296143" cy="781236"/>
          </a:xfrm>
          <a:prstGeom prst="round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p:txBody>
      </p:sp>
      <p:sp>
        <p:nvSpPr>
          <p:cNvPr id="13" name="Rounded Rectangle 60">
            <a:extLst>
              <a:ext uri="{FF2B5EF4-FFF2-40B4-BE49-F238E27FC236}">
                <a16:creationId xmlns:a16="http://schemas.microsoft.com/office/drawing/2014/main" id="{1524191D-222D-4E1F-86C8-0C05B9FA8CBB}"/>
              </a:ext>
            </a:extLst>
          </p:cNvPr>
          <p:cNvSpPr/>
          <p:nvPr/>
        </p:nvSpPr>
        <p:spPr>
          <a:xfrm>
            <a:off x="9611879" y="5492888"/>
            <a:ext cx="2512444" cy="1326514"/>
          </a:xfrm>
          <a:prstGeom prst="roundRect">
            <a:avLst>
              <a:gd name="adj" fmla="val 5646"/>
            </a:avLst>
          </a:prstGeom>
          <a:solidFill>
            <a:schemeClr val="bg1"/>
          </a:solidFill>
          <a:ln w="57150">
            <a:solidFill>
              <a:srgbClr val="00B050"/>
            </a:solidFill>
          </a:ln>
        </p:spPr>
        <p:style>
          <a:lnRef idx="2">
            <a:schemeClr val="dk1"/>
          </a:lnRef>
          <a:fillRef idx="1">
            <a:schemeClr val="lt1"/>
          </a:fillRef>
          <a:effectRef idx="0">
            <a:schemeClr val="dk1"/>
          </a:effectRef>
          <a:fontRef idx="minor">
            <a:schemeClr val="dk1"/>
          </a:fontRef>
        </p:style>
        <p:txBody>
          <a:bodyPr rtlCol="0" anchor="t"/>
          <a:lstStyle/>
          <a:p>
            <a:pPr algn="ctr"/>
            <a:r>
              <a:rPr lang="en-GB" sz="900" dirty="0">
                <a:latin typeface="Comic Sans MS" panose="030F0702030302020204" pitchFamily="66" charset="0"/>
              </a:rPr>
              <a:t>During year 9 students will have started to develop their knowledge of how to measure sporting performance and the characteristics that they need to be a </a:t>
            </a:r>
            <a:r>
              <a:rPr lang="en-GB" sz="900" b="1" dirty="0">
                <a:latin typeface="Comic Sans MS" panose="030F0702030302020204" pitchFamily="66" charset="0"/>
              </a:rPr>
              <a:t>coach/leader </a:t>
            </a:r>
            <a:r>
              <a:rPr lang="en-GB" sz="900" dirty="0">
                <a:latin typeface="Comic Sans MS" panose="030F0702030302020204" pitchFamily="66" charset="0"/>
              </a:rPr>
              <a:t>this is all in preparation for if they take PE as an option.  Students will have the option to take PE at Level 2.  If they don’t they will take part in core PE</a:t>
            </a:r>
          </a:p>
        </p:txBody>
      </p:sp>
      <p:sp>
        <p:nvSpPr>
          <p:cNvPr id="19" name="Rectangle: Rounded Corners 18">
            <a:extLst>
              <a:ext uri="{FF2B5EF4-FFF2-40B4-BE49-F238E27FC236}">
                <a16:creationId xmlns:a16="http://schemas.microsoft.com/office/drawing/2014/main" id="{95145741-3588-4016-AE46-2D6AA4442AAF}"/>
              </a:ext>
            </a:extLst>
          </p:cNvPr>
          <p:cNvSpPr/>
          <p:nvPr/>
        </p:nvSpPr>
        <p:spPr>
          <a:xfrm>
            <a:off x="8431147" y="4822551"/>
            <a:ext cx="1296143" cy="781236"/>
          </a:xfrm>
          <a:prstGeom prst="round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p:txBody>
      </p:sp>
      <p:sp>
        <p:nvSpPr>
          <p:cNvPr id="24" name="Rectangle 23">
            <a:extLst>
              <a:ext uri="{FF2B5EF4-FFF2-40B4-BE49-F238E27FC236}">
                <a16:creationId xmlns:a16="http://schemas.microsoft.com/office/drawing/2014/main" id="{40FB93CF-23EC-46C1-B9BD-63ABB89EB381}"/>
              </a:ext>
            </a:extLst>
          </p:cNvPr>
          <p:cNvSpPr/>
          <p:nvPr/>
        </p:nvSpPr>
        <p:spPr>
          <a:xfrm>
            <a:off x="3067821" y="5024761"/>
            <a:ext cx="1402036"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9 Term 2</a:t>
            </a:r>
          </a:p>
        </p:txBody>
      </p:sp>
      <p:sp>
        <p:nvSpPr>
          <p:cNvPr id="26" name="Rectangle: Rounded Corners 25">
            <a:extLst>
              <a:ext uri="{FF2B5EF4-FFF2-40B4-BE49-F238E27FC236}">
                <a16:creationId xmlns:a16="http://schemas.microsoft.com/office/drawing/2014/main" id="{92EEAF59-4179-4092-8D1E-FF2428ABE383}"/>
              </a:ext>
            </a:extLst>
          </p:cNvPr>
          <p:cNvSpPr/>
          <p:nvPr/>
        </p:nvSpPr>
        <p:spPr>
          <a:xfrm>
            <a:off x="1308865" y="4819448"/>
            <a:ext cx="1296143" cy="781236"/>
          </a:xfrm>
          <a:prstGeom prst="roundRect">
            <a:avLst/>
          </a:prstGeom>
          <a:solidFill>
            <a:srgbClr val="FF5050"/>
          </a:solidFill>
          <a:ln>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p:txBody>
      </p:sp>
      <p:sp>
        <p:nvSpPr>
          <p:cNvPr id="28" name="Rectangle: Rounded Corners 27">
            <a:extLst>
              <a:ext uri="{FF2B5EF4-FFF2-40B4-BE49-F238E27FC236}">
                <a16:creationId xmlns:a16="http://schemas.microsoft.com/office/drawing/2014/main" id="{4095CC0E-AD27-4C88-9EF0-7D2E21196BAD}"/>
              </a:ext>
            </a:extLst>
          </p:cNvPr>
          <p:cNvSpPr/>
          <p:nvPr/>
        </p:nvSpPr>
        <p:spPr>
          <a:xfrm>
            <a:off x="1308866" y="6067540"/>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Football</a:t>
            </a:r>
          </a:p>
        </p:txBody>
      </p:sp>
      <p:sp>
        <p:nvSpPr>
          <p:cNvPr id="29" name="Rectangle: Rounded Corners 28">
            <a:extLst>
              <a:ext uri="{FF2B5EF4-FFF2-40B4-BE49-F238E27FC236}">
                <a16:creationId xmlns:a16="http://schemas.microsoft.com/office/drawing/2014/main" id="{D4A8A264-09B6-4299-9A27-D6C38237F486}"/>
              </a:ext>
            </a:extLst>
          </p:cNvPr>
          <p:cNvSpPr/>
          <p:nvPr/>
        </p:nvSpPr>
        <p:spPr>
          <a:xfrm>
            <a:off x="1308865" y="5717700"/>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Badminton </a:t>
            </a:r>
          </a:p>
        </p:txBody>
      </p:sp>
      <p:sp>
        <p:nvSpPr>
          <p:cNvPr id="30" name="Rectangle: Rounded Corners 29">
            <a:extLst>
              <a:ext uri="{FF2B5EF4-FFF2-40B4-BE49-F238E27FC236}">
                <a16:creationId xmlns:a16="http://schemas.microsoft.com/office/drawing/2014/main" id="{AB39BCF9-E63D-41D5-8F2D-F284E200100E}"/>
              </a:ext>
            </a:extLst>
          </p:cNvPr>
          <p:cNvSpPr/>
          <p:nvPr/>
        </p:nvSpPr>
        <p:spPr>
          <a:xfrm>
            <a:off x="1308865" y="6462963"/>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JBR - Handball </a:t>
            </a:r>
          </a:p>
        </p:txBody>
      </p:sp>
      <p:sp>
        <p:nvSpPr>
          <p:cNvPr id="31" name="Rectangle: Rounded Corners 30">
            <a:extLst>
              <a:ext uri="{FF2B5EF4-FFF2-40B4-BE49-F238E27FC236}">
                <a16:creationId xmlns:a16="http://schemas.microsoft.com/office/drawing/2014/main" id="{6E9ABB89-6FCE-4225-B217-FD7429F73744}"/>
              </a:ext>
            </a:extLst>
          </p:cNvPr>
          <p:cNvSpPr/>
          <p:nvPr/>
        </p:nvSpPr>
        <p:spPr>
          <a:xfrm>
            <a:off x="7809141" y="6036021"/>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Netball</a:t>
            </a:r>
          </a:p>
        </p:txBody>
      </p:sp>
      <p:sp>
        <p:nvSpPr>
          <p:cNvPr id="32" name="Rectangle: Rounded Corners 31">
            <a:extLst>
              <a:ext uri="{FF2B5EF4-FFF2-40B4-BE49-F238E27FC236}">
                <a16:creationId xmlns:a16="http://schemas.microsoft.com/office/drawing/2014/main" id="{2C41B5BB-C965-48F4-83D4-C0F845774945}"/>
              </a:ext>
            </a:extLst>
          </p:cNvPr>
          <p:cNvSpPr/>
          <p:nvPr/>
        </p:nvSpPr>
        <p:spPr>
          <a:xfrm>
            <a:off x="7804952" y="5697287"/>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Football</a:t>
            </a:r>
          </a:p>
        </p:txBody>
      </p:sp>
      <p:sp>
        <p:nvSpPr>
          <p:cNvPr id="34" name="Rectangle: Rounded Corners 33">
            <a:extLst>
              <a:ext uri="{FF2B5EF4-FFF2-40B4-BE49-F238E27FC236}">
                <a16:creationId xmlns:a16="http://schemas.microsoft.com/office/drawing/2014/main" id="{D239CAEB-70C0-44F9-B7C4-63AE51FE3104}"/>
              </a:ext>
            </a:extLst>
          </p:cNvPr>
          <p:cNvSpPr/>
          <p:nvPr/>
        </p:nvSpPr>
        <p:spPr>
          <a:xfrm>
            <a:off x="7805568" y="6404523"/>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JBR - Basketball</a:t>
            </a:r>
          </a:p>
        </p:txBody>
      </p:sp>
      <p:sp>
        <p:nvSpPr>
          <p:cNvPr id="35" name="Rectangle: Rounded Corners 34">
            <a:extLst>
              <a:ext uri="{FF2B5EF4-FFF2-40B4-BE49-F238E27FC236}">
                <a16:creationId xmlns:a16="http://schemas.microsoft.com/office/drawing/2014/main" id="{EA2A75F1-5215-494B-9688-B50AA77723C0}"/>
              </a:ext>
            </a:extLst>
          </p:cNvPr>
          <p:cNvSpPr/>
          <p:nvPr/>
        </p:nvSpPr>
        <p:spPr>
          <a:xfrm>
            <a:off x="997729" y="2166157"/>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Volleyball</a:t>
            </a:r>
          </a:p>
        </p:txBody>
      </p:sp>
      <p:sp>
        <p:nvSpPr>
          <p:cNvPr id="36" name="Rectangle: Rounded Corners 35">
            <a:extLst>
              <a:ext uri="{FF2B5EF4-FFF2-40B4-BE49-F238E27FC236}">
                <a16:creationId xmlns:a16="http://schemas.microsoft.com/office/drawing/2014/main" id="{4A60D147-4DF4-4B7D-BF3A-29533806D59F}"/>
              </a:ext>
            </a:extLst>
          </p:cNvPr>
          <p:cNvSpPr/>
          <p:nvPr/>
        </p:nvSpPr>
        <p:spPr>
          <a:xfrm>
            <a:off x="1821873" y="2607460"/>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Basketball </a:t>
            </a:r>
          </a:p>
        </p:txBody>
      </p:sp>
      <p:sp>
        <p:nvSpPr>
          <p:cNvPr id="37" name="Rectangle: Rounded Corners 36">
            <a:extLst>
              <a:ext uri="{FF2B5EF4-FFF2-40B4-BE49-F238E27FC236}">
                <a16:creationId xmlns:a16="http://schemas.microsoft.com/office/drawing/2014/main" id="{B9F7BB8A-4BAC-45A2-AB66-A6E163C92CEC}"/>
              </a:ext>
            </a:extLst>
          </p:cNvPr>
          <p:cNvSpPr/>
          <p:nvPr/>
        </p:nvSpPr>
        <p:spPr>
          <a:xfrm>
            <a:off x="167195" y="2607459"/>
            <a:ext cx="1426072"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JBR - Football </a:t>
            </a:r>
          </a:p>
        </p:txBody>
      </p:sp>
      <p:sp>
        <p:nvSpPr>
          <p:cNvPr id="38" name="Star: 7 Points 37">
            <a:extLst>
              <a:ext uri="{FF2B5EF4-FFF2-40B4-BE49-F238E27FC236}">
                <a16:creationId xmlns:a16="http://schemas.microsoft.com/office/drawing/2014/main" id="{58A10B14-F183-403A-A4DA-969CAF8CB10F}"/>
              </a:ext>
            </a:extLst>
          </p:cNvPr>
          <p:cNvSpPr/>
          <p:nvPr/>
        </p:nvSpPr>
        <p:spPr>
          <a:xfrm>
            <a:off x="7469811" y="4803889"/>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39" name="Star: 7 Points 38">
            <a:extLst>
              <a:ext uri="{FF2B5EF4-FFF2-40B4-BE49-F238E27FC236}">
                <a16:creationId xmlns:a16="http://schemas.microsoft.com/office/drawing/2014/main" id="{CA4BA3F6-0E4D-4029-B96A-94C5CE9BF845}"/>
              </a:ext>
            </a:extLst>
          </p:cNvPr>
          <p:cNvSpPr/>
          <p:nvPr/>
        </p:nvSpPr>
        <p:spPr>
          <a:xfrm>
            <a:off x="417448" y="4223208"/>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33" name="Rectangle 32">
            <a:extLst>
              <a:ext uri="{FF2B5EF4-FFF2-40B4-BE49-F238E27FC236}">
                <a16:creationId xmlns:a16="http://schemas.microsoft.com/office/drawing/2014/main" id="{B2F30D79-97A0-42B5-82A2-25D75B8BD0D8}"/>
              </a:ext>
            </a:extLst>
          </p:cNvPr>
          <p:cNvSpPr/>
          <p:nvPr/>
        </p:nvSpPr>
        <p:spPr>
          <a:xfrm>
            <a:off x="4992207" y="3266985"/>
            <a:ext cx="1430787"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9 Term 3</a:t>
            </a:r>
          </a:p>
        </p:txBody>
      </p:sp>
      <p:sp>
        <p:nvSpPr>
          <p:cNvPr id="40" name="Star: 7 Points 39">
            <a:extLst>
              <a:ext uri="{FF2B5EF4-FFF2-40B4-BE49-F238E27FC236}">
                <a16:creationId xmlns:a16="http://schemas.microsoft.com/office/drawing/2014/main" id="{427223EA-F806-404B-9DC7-505B1925D31A}"/>
              </a:ext>
            </a:extLst>
          </p:cNvPr>
          <p:cNvSpPr/>
          <p:nvPr/>
        </p:nvSpPr>
        <p:spPr>
          <a:xfrm>
            <a:off x="2400666" y="2939230"/>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1" name="Rectangle 40">
            <a:extLst>
              <a:ext uri="{FF2B5EF4-FFF2-40B4-BE49-F238E27FC236}">
                <a16:creationId xmlns:a16="http://schemas.microsoft.com/office/drawing/2014/main" id="{A79F1FA5-A8C4-42ED-951C-020D9D69C26D}"/>
              </a:ext>
            </a:extLst>
          </p:cNvPr>
          <p:cNvSpPr/>
          <p:nvPr/>
        </p:nvSpPr>
        <p:spPr>
          <a:xfrm>
            <a:off x="6357684" y="3822678"/>
            <a:ext cx="2669628" cy="981211"/>
          </a:xfrm>
          <a:prstGeom prst="rect">
            <a:avLst/>
          </a:prstGeom>
          <a:solidFill>
            <a:srgbClr val="FFCC99"/>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000" b="1" dirty="0">
                <a:solidFill>
                  <a:schemeClr val="tx1"/>
                </a:solidFill>
                <a:latin typeface="Comic Sans MS" panose="030F0702030302020204" pitchFamily="66" charset="0"/>
              </a:rPr>
              <a:t>Term 1</a:t>
            </a:r>
          </a:p>
          <a:p>
            <a:r>
              <a:rPr lang="en-GB" sz="1000" dirty="0">
                <a:solidFill>
                  <a:schemeClr val="tx1"/>
                </a:solidFill>
                <a:latin typeface="Comic Sans MS" panose="030F0702030302020204" pitchFamily="66" charset="0"/>
              </a:rPr>
              <a:t>Skills - Gain more knowledge of sporting tactics and decision making.  Alongside this students will start to develop </a:t>
            </a:r>
            <a:r>
              <a:rPr lang="en-GB" sz="1000" b="1" dirty="0">
                <a:solidFill>
                  <a:schemeClr val="tx1"/>
                </a:solidFill>
                <a:latin typeface="Comic Sans MS" panose="030F0702030302020204" pitchFamily="66" charset="0"/>
              </a:rPr>
              <a:t>leadership</a:t>
            </a:r>
            <a:r>
              <a:rPr lang="en-GB" sz="1000" dirty="0">
                <a:solidFill>
                  <a:schemeClr val="tx1"/>
                </a:solidFill>
                <a:latin typeface="Comic Sans MS" panose="030F0702030302020204" pitchFamily="66" charset="0"/>
              </a:rPr>
              <a:t> skills.  Building confidence in leading warm ups</a:t>
            </a:r>
          </a:p>
          <a:p>
            <a:endParaRPr lang="en-GB" sz="800" dirty="0">
              <a:solidFill>
                <a:srgbClr val="FF0000"/>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a:p>
            <a:endParaRPr lang="en-GB" sz="800" dirty="0">
              <a:solidFill>
                <a:schemeClr val="tx1">
                  <a:lumMod val="50000"/>
                  <a:lumOff val="50000"/>
                </a:schemeClr>
              </a:solidFill>
              <a:latin typeface="Century Gothic" panose="020B0502020202020204" pitchFamily="34" charset="0"/>
            </a:endParaRPr>
          </a:p>
        </p:txBody>
      </p:sp>
      <p:sp>
        <p:nvSpPr>
          <p:cNvPr id="42" name="Rectangle 41">
            <a:extLst>
              <a:ext uri="{FF2B5EF4-FFF2-40B4-BE49-F238E27FC236}">
                <a16:creationId xmlns:a16="http://schemas.microsoft.com/office/drawing/2014/main" id="{8864587B-EF09-4215-86E7-5472CCD74735}"/>
              </a:ext>
            </a:extLst>
          </p:cNvPr>
          <p:cNvSpPr/>
          <p:nvPr/>
        </p:nvSpPr>
        <p:spPr>
          <a:xfrm>
            <a:off x="2612714" y="3799225"/>
            <a:ext cx="2669628" cy="1036282"/>
          </a:xfrm>
          <a:prstGeom prst="rect">
            <a:avLst/>
          </a:prstGeom>
          <a:solidFill>
            <a:srgbClr val="FFCCFF"/>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900" b="1" dirty="0">
                <a:solidFill>
                  <a:schemeClr val="tx1"/>
                </a:solidFill>
                <a:latin typeface="Comic Sans MS" panose="030F0702030302020204" pitchFamily="66" charset="0"/>
              </a:rPr>
              <a:t>Term 2</a:t>
            </a:r>
          </a:p>
          <a:p>
            <a:r>
              <a:rPr lang="en-GB" sz="900" dirty="0">
                <a:solidFill>
                  <a:schemeClr val="tx1"/>
                </a:solidFill>
                <a:latin typeface="Comic Sans MS" panose="030F0702030302020204" pitchFamily="66" charset="0"/>
              </a:rPr>
              <a:t>Skills – gain more knowledge of sporting tactics and decision making.  Alongside this students will start to develop </a:t>
            </a:r>
            <a:r>
              <a:rPr lang="en-GB" sz="900" b="1" dirty="0">
                <a:solidFill>
                  <a:schemeClr val="tx1"/>
                </a:solidFill>
                <a:latin typeface="Comic Sans MS" panose="030F0702030302020204" pitchFamily="66" charset="0"/>
              </a:rPr>
              <a:t>leadership</a:t>
            </a:r>
            <a:r>
              <a:rPr lang="en-GB" sz="900" dirty="0">
                <a:solidFill>
                  <a:schemeClr val="tx1"/>
                </a:solidFill>
                <a:latin typeface="Comic Sans MS" panose="030F0702030302020204" pitchFamily="66" charset="0"/>
              </a:rPr>
              <a:t> skills.  Understand the characteristics needed to be a good coach/leader</a:t>
            </a:r>
          </a:p>
          <a:p>
            <a:endParaRPr lang="en-GB" sz="900" dirty="0">
              <a:solidFill>
                <a:schemeClr val="tx1"/>
              </a:solidFill>
              <a:latin typeface="Comic Sans MS" panose="030F0702030302020204" pitchFamily="66" charset="0"/>
            </a:endParaRPr>
          </a:p>
        </p:txBody>
      </p:sp>
      <p:sp>
        <p:nvSpPr>
          <p:cNvPr id="43" name="Rectangle: Rounded Corners 42">
            <a:extLst>
              <a:ext uri="{FF2B5EF4-FFF2-40B4-BE49-F238E27FC236}">
                <a16:creationId xmlns:a16="http://schemas.microsoft.com/office/drawing/2014/main" id="{5DC8B2E5-F9BC-4EC2-B559-65DA6CA51F89}"/>
              </a:ext>
            </a:extLst>
          </p:cNvPr>
          <p:cNvSpPr/>
          <p:nvPr/>
        </p:nvSpPr>
        <p:spPr>
          <a:xfrm>
            <a:off x="7060677" y="3011403"/>
            <a:ext cx="1734946" cy="781236"/>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a:p>
            <a:pPr algn="ctr"/>
            <a:r>
              <a:rPr lang="en-GB" sz="1000" dirty="0">
                <a:solidFill>
                  <a:schemeClr val="tx1"/>
                </a:solidFill>
                <a:latin typeface="Comic Sans MS" panose="030F0702030302020204" pitchFamily="66" charset="0"/>
              </a:rPr>
              <a:t>(striking &amp; Fielding)</a:t>
            </a:r>
          </a:p>
        </p:txBody>
      </p:sp>
      <p:sp>
        <p:nvSpPr>
          <p:cNvPr id="44" name="Rectangle: Rounded Corners 43">
            <a:extLst>
              <a:ext uri="{FF2B5EF4-FFF2-40B4-BE49-F238E27FC236}">
                <a16:creationId xmlns:a16="http://schemas.microsoft.com/office/drawing/2014/main" id="{FDF6D743-34DF-4A86-B859-B1F528EDB4E1}"/>
              </a:ext>
            </a:extLst>
          </p:cNvPr>
          <p:cNvSpPr/>
          <p:nvPr/>
        </p:nvSpPr>
        <p:spPr>
          <a:xfrm>
            <a:off x="5680988" y="1242871"/>
            <a:ext cx="1734946" cy="781236"/>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Performing at Maximum Levels</a:t>
            </a:r>
          </a:p>
        </p:txBody>
      </p:sp>
      <p:sp>
        <p:nvSpPr>
          <p:cNvPr id="45" name="Star: 7 Points 44">
            <a:extLst>
              <a:ext uri="{FF2B5EF4-FFF2-40B4-BE49-F238E27FC236}">
                <a16:creationId xmlns:a16="http://schemas.microsoft.com/office/drawing/2014/main" id="{5A63ADD7-3BE0-4B95-B8D8-4D5C08C425BC}"/>
              </a:ext>
            </a:extLst>
          </p:cNvPr>
          <p:cNvSpPr/>
          <p:nvPr/>
        </p:nvSpPr>
        <p:spPr>
          <a:xfrm>
            <a:off x="8482364" y="291996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6" name="Star: 7 Points 45">
            <a:extLst>
              <a:ext uri="{FF2B5EF4-FFF2-40B4-BE49-F238E27FC236}">
                <a16:creationId xmlns:a16="http://schemas.microsoft.com/office/drawing/2014/main" id="{1CEA435F-273A-4534-922F-DD445349DD42}"/>
              </a:ext>
            </a:extLst>
          </p:cNvPr>
          <p:cNvSpPr/>
          <p:nvPr/>
        </p:nvSpPr>
        <p:spPr>
          <a:xfrm>
            <a:off x="7301632" y="118024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7" name="Rectangle: Rounded Corners 46">
            <a:extLst>
              <a:ext uri="{FF2B5EF4-FFF2-40B4-BE49-F238E27FC236}">
                <a16:creationId xmlns:a16="http://schemas.microsoft.com/office/drawing/2014/main" id="{9234D1D8-9744-4BA5-B15E-0C6C914B5A9C}"/>
              </a:ext>
            </a:extLst>
          </p:cNvPr>
          <p:cNvSpPr/>
          <p:nvPr/>
        </p:nvSpPr>
        <p:spPr>
          <a:xfrm>
            <a:off x="6169235" y="2578602"/>
            <a:ext cx="1383442" cy="321817"/>
          </a:xfrm>
          <a:prstGeom prst="roundRect">
            <a:avLst/>
          </a:prstGeom>
          <a:solidFill>
            <a:srgbClr val="FF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Rounders</a:t>
            </a:r>
          </a:p>
        </p:txBody>
      </p:sp>
      <p:sp>
        <p:nvSpPr>
          <p:cNvPr id="48" name="Rectangle: Rounded Corners 47">
            <a:extLst>
              <a:ext uri="{FF2B5EF4-FFF2-40B4-BE49-F238E27FC236}">
                <a16:creationId xmlns:a16="http://schemas.microsoft.com/office/drawing/2014/main" id="{B9DA4BB2-33FD-457A-91A7-21EA263A2185}"/>
              </a:ext>
            </a:extLst>
          </p:cNvPr>
          <p:cNvSpPr/>
          <p:nvPr/>
        </p:nvSpPr>
        <p:spPr>
          <a:xfrm>
            <a:off x="5443832" y="808716"/>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Athletics</a:t>
            </a:r>
          </a:p>
        </p:txBody>
      </p:sp>
      <p:sp>
        <p:nvSpPr>
          <p:cNvPr id="49" name="Rectangle: Rounded Corners 48">
            <a:extLst>
              <a:ext uri="{FF2B5EF4-FFF2-40B4-BE49-F238E27FC236}">
                <a16:creationId xmlns:a16="http://schemas.microsoft.com/office/drawing/2014/main" id="{03393BD3-AC9D-4537-9491-E8D896B9F4C3}"/>
              </a:ext>
            </a:extLst>
          </p:cNvPr>
          <p:cNvSpPr/>
          <p:nvPr/>
        </p:nvSpPr>
        <p:spPr>
          <a:xfrm>
            <a:off x="7804952" y="2598031"/>
            <a:ext cx="1383442" cy="292959"/>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JBR - Rounders </a:t>
            </a:r>
          </a:p>
        </p:txBody>
      </p:sp>
      <p:sp>
        <p:nvSpPr>
          <p:cNvPr id="50" name="Rectangle: Rounded Corners 49">
            <a:extLst>
              <a:ext uri="{FF2B5EF4-FFF2-40B4-BE49-F238E27FC236}">
                <a16:creationId xmlns:a16="http://schemas.microsoft.com/office/drawing/2014/main" id="{F5D2A8AD-3F58-4826-9E91-F98A6902F0D7}"/>
              </a:ext>
            </a:extLst>
          </p:cNvPr>
          <p:cNvSpPr/>
          <p:nvPr/>
        </p:nvSpPr>
        <p:spPr>
          <a:xfrm>
            <a:off x="7042978" y="2203531"/>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Cricket </a:t>
            </a:r>
          </a:p>
        </p:txBody>
      </p:sp>
      <p:sp>
        <p:nvSpPr>
          <p:cNvPr id="51" name="Rectangle: Rounded Corners 50">
            <a:extLst>
              <a:ext uri="{FF2B5EF4-FFF2-40B4-BE49-F238E27FC236}">
                <a16:creationId xmlns:a16="http://schemas.microsoft.com/office/drawing/2014/main" id="{37159E6A-8B32-42C1-934E-BDE27114C4CD}"/>
              </a:ext>
            </a:extLst>
          </p:cNvPr>
          <p:cNvSpPr/>
          <p:nvPr/>
        </p:nvSpPr>
        <p:spPr>
          <a:xfrm>
            <a:off x="6922028" y="807334"/>
            <a:ext cx="1383442" cy="292959"/>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JBR - Athletics </a:t>
            </a:r>
          </a:p>
        </p:txBody>
      </p:sp>
      <p:sp>
        <p:nvSpPr>
          <p:cNvPr id="52" name="Rectangle: Rounded Corners 51">
            <a:extLst>
              <a:ext uri="{FF2B5EF4-FFF2-40B4-BE49-F238E27FC236}">
                <a16:creationId xmlns:a16="http://schemas.microsoft.com/office/drawing/2014/main" id="{80418E84-7548-4594-BFE1-E67DDB5B9463}"/>
              </a:ext>
            </a:extLst>
          </p:cNvPr>
          <p:cNvSpPr/>
          <p:nvPr/>
        </p:nvSpPr>
        <p:spPr>
          <a:xfrm>
            <a:off x="6686483" y="359013"/>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Athletics </a:t>
            </a:r>
          </a:p>
        </p:txBody>
      </p:sp>
      <p:sp>
        <p:nvSpPr>
          <p:cNvPr id="53" name="Rectangle 52">
            <a:extLst>
              <a:ext uri="{FF2B5EF4-FFF2-40B4-BE49-F238E27FC236}">
                <a16:creationId xmlns:a16="http://schemas.microsoft.com/office/drawing/2014/main" id="{3DD39E17-DDAB-41E3-8BE9-B618F7D4700E}"/>
              </a:ext>
            </a:extLst>
          </p:cNvPr>
          <p:cNvSpPr/>
          <p:nvPr/>
        </p:nvSpPr>
        <p:spPr>
          <a:xfrm>
            <a:off x="9489769" y="1498439"/>
            <a:ext cx="2420739" cy="1355735"/>
          </a:xfrm>
          <a:prstGeom prst="rect">
            <a:avLst/>
          </a:prstGeom>
          <a:solidFill>
            <a:schemeClr val="accent1">
              <a:lumMod val="60000"/>
              <a:lumOff val="4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000" b="1" dirty="0">
                <a:solidFill>
                  <a:schemeClr val="tx1"/>
                </a:solidFill>
                <a:latin typeface="Comic Sans MS" panose="030F0702030302020204" pitchFamily="66" charset="0"/>
              </a:rPr>
              <a:t>Term 3</a:t>
            </a:r>
          </a:p>
          <a:p>
            <a:r>
              <a:rPr lang="en-GB" sz="1000" dirty="0">
                <a:solidFill>
                  <a:schemeClr val="tx1"/>
                </a:solidFill>
                <a:latin typeface="Comic Sans MS" panose="030F0702030302020204" pitchFamily="66" charset="0"/>
              </a:rPr>
              <a:t>Skills – gain more knowledge of sporting tactics and decision making.  Alongside this students will start to develop </a:t>
            </a:r>
            <a:r>
              <a:rPr lang="en-GB" sz="1000" b="1" dirty="0">
                <a:solidFill>
                  <a:schemeClr val="tx1"/>
                </a:solidFill>
                <a:latin typeface="Comic Sans MS" panose="030F0702030302020204" pitchFamily="66" charset="0"/>
              </a:rPr>
              <a:t>leadership</a:t>
            </a:r>
            <a:r>
              <a:rPr lang="en-GB" sz="1000" dirty="0">
                <a:solidFill>
                  <a:schemeClr val="tx1"/>
                </a:solidFill>
                <a:latin typeface="Comic Sans MS" panose="030F0702030302020204" pitchFamily="66" charset="0"/>
              </a:rPr>
              <a:t> skills.  Deliver a short session to a small group.</a:t>
            </a:r>
          </a:p>
          <a:p>
            <a:endParaRPr lang="en-GB" sz="1000" dirty="0">
              <a:solidFill>
                <a:schemeClr val="tx1"/>
              </a:solidFill>
              <a:latin typeface="Century Gothic" panose="020B0502020202020204" pitchFamily="34" charset="0"/>
            </a:endParaRPr>
          </a:p>
        </p:txBody>
      </p:sp>
      <p:sp>
        <p:nvSpPr>
          <p:cNvPr id="54" name="Star: 7 Points 53">
            <a:extLst>
              <a:ext uri="{FF2B5EF4-FFF2-40B4-BE49-F238E27FC236}">
                <a16:creationId xmlns:a16="http://schemas.microsoft.com/office/drawing/2014/main" id="{45EF2035-E9F9-4A14-91E4-16C5F6142655}"/>
              </a:ext>
            </a:extLst>
          </p:cNvPr>
          <p:cNvSpPr/>
          <p:nvPr/>
        </p:nvSpPr>
        <p:spPr>
          <a:xfrm>
            <a:off x="4992207" y="481405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8" name="Arrow: Left 7">
            <a:extLst>
              <a:ext uri="{FF2B5EF4-FFF2-40B4-BE49-F238E27FC236}">
                <a16:creationId xmlns:a16="http://schemas.microsoft.com/office/drawing/2014/main" id="{0355F4CA-1860-4F50-9A6F-AB4F7DF91321}"/>
              </a:ext>
            </a:extLst>
          </p:cNvPr>
          <p:cNvSpPr/>
          <p:nvPr/>
        </p:nvSpPr>
        <p:spPr>
          <a:xfrm>
            <a:off x="1491861" y="1313660"/>
            <a:ext cx="1891608" cy="787413"/>
          </a:xfrm>
          <a:prstGeom prst="lef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8 Points 13">
            <a:extLst>
              <a:ext uri="{FF2B5EF4-FFF2-40B4-BE49-F238E27FC236}">
                <a16:creationId xmlns:a16="http://schemas.microsoft.com/office/drawing/2014/main" id="{311279B5-B5F5-490D-AFD1-B927D8489902}"/>
              </a:ext>
            </a:extLst>
          </p:cNvPr>
          <p:cNvSpPr/>
          <p:nvPr/>
        </p:nvSpPr>
        <p:spPr>
          <a:xfrm>
            <a:off x="2546313" y="788198"/>
            <a:ext cx="2173079" cy="1792810"/>
          </a:xfrm>
          <a:prstGeom prst="irregularSeal1">
            <a:avLst/>
          </a:prstGeom>
          <a:solidFill>
            <a:srgbClr val="9900CC"/>
          </a:solidFill>
          <a:ln>
            <a:solidFill>
              <a:srgbClr val="99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omic Sans MS" panose="030F0702030302020204" pitchFamily="66" charset="0"/>
              </a:rPr>
              <a:t>SPORTS DAY</a:t>
            </a:r>
          </a:p>
        </p:txBody>
      </p:sp>
      <p:sp>
        <p:nvSpPr>
          <p:cNvPr id="55" name="Rectangle 54">
            <a:extLst>
              <a:ext uri="{FF2B5EF4-FFF2-40B4-BE49-F238E27FC236}">
                <a16:creationId xmlns:a16="http://schemas.microsoft.com/office/drawing/2014/main" id="{1BD762F9-16B2-4F9F-80FF-1D95DCADA140}"/>
              </a:ext>
            </a:extLst>
          </p:cNvPr>
          <p:cNvSpPr/>
          <p:nvPr/>
        </p:nvSpPr>
        <p:spPr>
          <a:xfrm>
            <a:off x="87656" y="1507557"/>
            <a:ext cx="1361990"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omic Sans MS" panose="030F0702030302020204" pitchFamily="66" charset="0"/>
              </a:rPr>
              <a:t>Year 10 </a:t>
            </a:r>
          </a:p>
        </p:txBody>
      </p:sp>
      <p:sp>
        <p:nvSpPr>
          <p:cNvPr id="56" name="Rectangle 55">
            <a:extLst>
              <a:ext uri="{FF2B5EF4-FFF2-40B4-BE49-F238E27FC236}">
                <a16:creationId xmlns:a16="http://schemas.microsoft.com/office/drawing/2014/main" id="{8D3C110B-D1A8-426C-BC11-BF73CC5B1F0B}"/>
              </a:ext>
            </a:extLst>
          </p:cNvPr>
          <p:cNvSpPr/>
          <p:nvPr/>
        </p:nvSpPr>
        <p:spPr>
          <a:xfrm>
            <a:off x="10104058" y="3748678"/>
            <a:ext cx="1667946"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1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endParaRPr lang="en-GB" sz="1000" dirty="0">
              <a:solidFill>
                <a:schemeClr val="tx1"/>
              </a:solidFill>
              <a:latin typeface="Comic Sans MS" panose="030F0702030302020204" pitchFamily="66" charset="0"/>
            </a:endParaRPr>
          </a:p>
        </p:txBody>
      </p:sp>
      <p:sp>
        <p:nvSpPr>
          <p:cNvPr id="57" name="Rectangle 56">
            <a:extLst>
              <a:ext uri="{FF2B5EF4-FFF2-40B4-BE49-F238E27FC236}">
                <a16:creationId xmlns:a16="http://schemas.microsoft.com/office/drawing/2014/main" id="{B0A9D66E-B834-43C7-92CF-8BBC22D177C5}"/>
              </a:ext>
            </a:extLst>
          </p:cNvPr>
          <p:cNvSpPr/>
          <p:nvPr/>
        </p:nvSpPr>
        <p:spPr>
          <a:xfrm>
            <a:off x="3132631" y="5531486"/>
            <a:ext cx="1667946" cy="1249318"/>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2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r>
              <a:rPr lang="en-GB" sz="800" dirty="0">
                <a:solidFill>
                  <a:schemeClr val="tx1"/>
                </a:solidFill>
                <a:latin typeface="Comic Sans MS" panose="030F0702030302020204" pitchFamily="66" charset="0"/>
              </a:rPr>
              <a:t>Gymnastics</a:t>
            </a:r>
          </a:p>
          <a:p>
            <a:pPr algn="ctr"/>
            <a:endParaRPr lang="en-GB" sz="1000" dirty="0">
              <a:solidFill>
                <a:schemeClr val="tx1"/>
              </a:solidFill>
              <a:latin typeface="Comic Sans MS" panose="030F0702030302020204" pitchFamily="66" charset="0"/>
            </a:endParaRPr>
          </a:p>
        </p:txBody>
      </p:sp>
      <p:sp>
        <p:nvSpPr>
          <p:cNvPr id="58" name="Rectangle 57">
            <a:extLst>
              <a:ext uri="{FF2B5EF4-FFF2-40B4-BE49-F238E27FC236}">
                <a16:creationId xmlns:a16="http://schemas.microsoft.com/office/drawing/2014/main" id="{A522731E-3ED7-42A1-8B2B-F070E6973C9B}"/>
              </a:ext>
            </a:extLst>
          </p:cNvPr>
          <p:cNvSpPr/>
          <p:nvPr/>
        </p:nvSpPr>
        <p:spPr>
          <a:xfrm>
            <a:off x="9083022" y="159806"/>
            <a:ext cx="2000978"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3 </a:t>
            </a:r>
          </a:p>
          <a:p>
            <a:pPr algn="ctr"/>
            <a:r>
              <a:rPr lang="en-GB" sz="800">
                <a:solidFill>
                  <a:schemeClr val="tx1"/>
                </a:solidFill>
                <a:latin typeface="Comic Sans MS" panose="030F0702030302020204" pitchFamily="66" charset="0"/>
              </a:rPr>
              <a:t>Rounders</a:t>
            </a:r>
            <a:endParaRPr lang="en-GB" sz="800" dirty="0">
              <a:solidFill>
                <a:schemeClr val="tx1"/>
              </a:solidFill>
              <a:latin typeface="Comic Sans MS" panose="030F0702030302020204" pitchFamily="66" charset="0"/>
            </a:endParaRPr>
          </a:p>
          <a:p>
            <a:pPr algn="ctr"/>
            <a:r>
              <a:rPr lang="en-GB" sz="800" dirty="0">
                <a:solidFill>
                  <a:schemeClr val="tx1"/>
                </a:solidFill>
                <a:latin typeface="Comic Sans MS" panose="030F0702030302020204" pitchFamily="66" charset="0"/>
              </a:rPr>
              <a:t>Athletics</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Football</a:t>
            </a:r>
          </a:p>
          <a:p>
            <a:pPr algn="ctr"/>
            <a:endParaRPr lang="en-GB" sz="1000" dirty="0">
              <a:solidFill>
                <a:schemeClr val="tx1"/>
              </a:solidFill>
              <a:latin typeface="Comic Sans MS" panose="030F0702030302020204" pitchFamily="66" charset="0"/>
            </a:endParaRPr>
          </a:p>
        </p:txBody>
      </p:sp>
      <p:sp>
        <p:nvSpPr>
          <p:cNvPr id="2" name="TextBox 1">
            <a:extLst>
              <a:ext uri="{FF2B5EF4-FFF2-40B4-BE49-F238E27FC236}">
                <a16:creationId xmlns:a16="http://schemas.microsoft.com/office/drawing/2014/main" id="{C8A2EC6D-4E57-4111-8C68-60C8E9244117}"/>
              </a:ext>
            </a:extLst>
          </p:cNvPr>
          <p:cNvSpPr txBox="1"/>
          <p:nvPr/>
        </p:nvSpPr>
        <p:spPr>
          <a:xfrm>
            <a:off x="2299283" y="184538"/>
            <a:ext cx="4263309" cy="461665"/>
          </a:xfrm>
          <a:prstGeom prst="rect">
            <a:avLst/>
          </a:prstGeom>
          <a:noFill/>
          <a:ln w="57150">
            <a:solidFill>
              <a:srgbClr val="0070C0"/>
            </a:solidFill>
          </a:ln>
        </p:spPr>
        <p:txBody>
          <a:bodyPr wrap="square" rtlCol="0">
            <a:spAutoFit/>
          </a:bodyPr>
          <a:lstStyle/>
          <a:p>
            <a:r>
              <a:rPr lang="en-GB" sz="2400" dirty="0">
                <a:latin typeface="Comic Sans MS" panose="030F0702030302020204" pitchFamily="66" charset="0"/>
              </a:rPr>
              <a:t>Year 9 Curriculum Journey</a:t>
            </a:r>
          </a:p>
        </p:txBody>
      </p:sp>
      <p:sp>
        <p:nvSpPr>
          <p:cNvPr id="59" name="Rectangle: Rounded Corners 58">
            <a:extLst>
              <a:ext uri="{FF2B5EF4-FFF2-40B4-BE49-F238E27FC236}">
                <a16:creationId xmlns:a16="http://schemas.microsoft.com/office/drawing/2014/main" id="{15A81F42-B724-4B5F-8313-DF425DC6B555}"/>
              </a:ext>
            </a:extLst>
          </p:cNvPr>
          <p:cNvSpPr/>
          <p:nvPr/>
        </p:nvSpPr>
        <p:spPr>
          <a:xfrm>
            <a:off x="5870870" y="5726391"/>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DBR - Rugby</a:t>
            </a:r>
          </a:p>
        </p:txBody>
      </p:sp>
      <p:sp>
        <p:nvSpPr>
          <p:cNvPr id="60" name="Rectangle: Rounded Corners 59">
            <a:extLst>
              <a:ext uri="{FF2B5EF4-FFF2-40B4-BE49-F238E27FC236}">
                <a16:creationId xmlns:a16="http://schemas.microsoft.com/office/drawing/2014/main" id="{184B0117-8002-4F15-8F8B-72036661B166}"/>
              </a:ext>
            </a:extLst>
          </p:cNvPr>
          <p:cNvSpPr/>
          <p:nvPr/>
        </p:nvSpPr>
        <p:spPr>
          <a:xfrm>
            <a:off x="5856740" y="6072033"/>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HC - Badminton</a:t>
            </a:r>
          </a:p>
        </p:txBody>
      </p:sp>
      <p:sp>
        <p:nvSpPr>
          <p:cNvPr id="61" name="Rectangle: Rounded Corners 60">
            <a:extLst>
              <a:ext uri="{FF2B5EF4-FFF2-40B4-BE49-F238E27FC236}">
                <a16:creationId xmlns:a16="http://schemas.microsoft.com/office/drawing/2014/main" id="{9F5536C4-D787-4A2E-B7E6-91AA86B0AC8D}"/>
              </a:ext>
            </a:extLst>
          </p:cNvPr>
          <p:cNvSpPr/>
          <p:nvPr/>
        </p:nvSpPr>
        <p:spPr>
          <a:xfrm>
            <a:off x="5856740" y="6456145"/>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JBR - Badminton</a:t>
            </a:r>
          </a:p>
        </p:txBody>
      </p:sp>
      <p:sp>
        <p:nvSpPr>
          <p:cNvPr id="62" name="Rectangle: Rounded Corners 61">
            <a:extLst>
              <a:ext uri="{FF2B5EF4-FFF2-40B4-BE49-F238E27FC236}">
                <a16:creationId xmlns:a16="http://schemas.microsoft.com/office/drawing/2014/main" id="{F098442A-859A-4420-A143-ABDD73A5A214}"/>
              </a:ext>
            </a:extLst>
          </p:cNvPr>
          <p:cNvSpPr/>
          <p:nvPr/>
        </p:nvSpPr>
        <p:spPr>
          <a:xfrm>
            <a:off x="1015501" y="3065048"/>
            <a:ext cx="1296143" cy="781236"/>
          </a:xfrm>
          <a:prstGeom prst="roundRect">
            <a:avLst/>
          </a:prstGeom>
          <a:solidFill>
            <a:srgbClr val="FF5050"/>
          </a:solidFill>
          <a:ln>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Overcome Opponents</a:t>
            </a:r>
          </a:p>
        </p:txBody>
      </p:sp>
    </p:spTree>
    <p:extLst>
      <p:ext uri="{BB962C8B-B14F-4D97-AF65-F5344CB8AC3E}">
        <p14:creationId xmlns:p14="http://schemas.microsoft.com/office/powerpoint/2010/main" val="759201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FD5C91-738D-49B1-B703-78D17A4B9E38}"/>
              </a:ext>
            </a:extLst>
          </p:cNvPr>
          <p:cNvSpPr/>
          <p:nvPr/>
        </p:nvSpPr>
        <p:spPr>
          <a:xfrm>
            <a:off x="1633491" y="5024762"/>
            <a:ext cx="9971106" cy="4083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Block Arc 4">
            <a:extLst>
              <a:ext uri="{FF2B5EF4-FFF2-40B4-BE49-F238E27FC236}">
                <a16:creationId xmlns:a16="http://schemas.microsoft.com/office/drawing/2014/main" id="{102040D0-115C-4026-9769-027FB633D7B7}"/>
              </a:ext>
            </a:extLst>
          </p:cNvPr>
          <p:cNvSpPr/>
          <p:nvPr/>
        </p:nvSpPr>
        <p:spPr>
          <a:xfrm rot="16200000">
            <a:off x="542283" y="3537752"/>
            <a:ext cx="2166148" cy="1624615"/>
          </a:xfrm>
          <a:prstGeom prst="blockArc">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Rectangle 5">
            <a:extLst>
              <a:ext uri="{FF2B5EF4-FFF2-40B4-BE49-F238E27FC236}">
                <a16:creationId xmlns:a16="http://schemas.microsoft.com/office/drawing/2014/main" id="{5F330B90-E6DC-4C84-AD29-14A9BC66E6FB}"/>
              </a:ext>
            </a:extLst>
          </p:cNvPr>
          <p:cNvSpPr/>
          <p:nvPr/>
        </p:nvSpPr>
        <p:spPr>
          <a:xfrm>
            <a:off x="1633491" y="3266985"/>
            <a:ext cx="9579007"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Block Arc 6">
            <a:extLst>
              <a:ext uri="{FF2B5EF4-FFF2-40B4-BE49-F238E27FC236}">
                <a16:creationId xmlns:a16="http://schemas.microsoft.com/office/drawing/2014/main" id="{8C86A71A-7B35-4762-8C18-1AA82E87CBD3}"/>
              </a:ext>
            </a:extLst>
          </p:cNvPr>
          <p:cNvSpPr/>
          <p:nvPr/>
        </p:nvSpPr>
        <p:spPr>
          <a:xfrm rot="5400000">
            <a:off x="10129423" y="1779976"/>
            <a:ext cx="2166148" cy="1624615"/>
          </a:xfrm>
          <a:prstGeom prst="blockArc">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8">
            <a:extLst>
              <a:ext uri="{FF2B5EF4-FFF2-40B4-BE49-F238E27FC236}">
                <a16:creationId xmlns:a16="http://schemas.microsoft.com/office/drawing/2014/main" id="{DC63A390-ED73-4E6D-842E-E630817749BA}"/>
              </a:ext>
            </a:extLst>
          </p:cNvPr>
          <p:cNvSpPr/>
          <p:nvPr/>
        </p:nvSpPr>
        <p:spPr>
          <a:xfrm>
            <a:off x="3396378" y="1509209"/>
            <a:ext cx="7816120"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B260D3B-6D58-4356-9C79-D6D18D6295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663" y="172681"/>
            <a:ext cx="2000978" cy="851065"/>
          </a:xfrm>
          <a:prstGeom prst="rect">
            <a:avLst/>
          </a:prstGeom>
        </p:spPr>
      </p:pic>
      <p:sp>
        <p:nvSpPr>
          <p:cNvPr id="11" name="Rectangle 10">
            <a:extLst>
              <a:ext uri="{FF2B5EF4-FFF2-40B4-BE49-F238E27FC236}">
                <a16:creationId xmlns:a16="http://schemas.microsoft.com/office/drawing/2014/main" id="{BB2F8290-05EC-44A6-9D43-73957558AACF}"/>
              </a:ext>
            </a:extLst>
          </p:cNvPr>
          <p:cNvSpPr/>
          <p:nvPr/>
        </p:nvSpPr>
        <p:spPr>
          <a:xfrm>
            <a:off x="10104059" y="5024762"/>
            <a:ext cx="1500538"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10 Term 1</a:t>
            </a:r>
          </a:p>
        </p:txBody>
      </p:sp>
      <p:sp>
        <p:nvSpPr>
          <p:cNvPr id="13" name="Rounded Rectangle 60">
            <a:extLst>
              <a:ext uri="{FF2B5EF4-FFF2-40B4-BE49-F238E27FC236}">
                <a16:creationId xmlns:a16="http://schemas.microsoft.com/office/drawing/2014/main" id="{1524191D-222D-4E1F-86C8-0C05B9FA8CBB}"/>
              </a:ext>
            </a:extLst>
          </p:cNvPr>
          <p:cNvSpPr/>
          <p:nvPr/>
        </p:nvSpPr>
        <p:spPr>
          <a:xfrm>
            <a:off x="9792672" y="3140306"/>
            <a:ext cx="2232133" cy="1447315"/>
          </a:xfrm>
          <a:prstGeom prst="roundRect">
            <a:avLst>
              <a:gd name="adj" fmla="val 5646"/>
            </a:avLst>
          </a:prstGeom>
          <a:solidFill>
            <a:schemeClr val="bg1"/>
          </a:solidFill>
          <a:ln w="57150">
            <a:solidFill>
              <a:srgbClr val="00B050"/>
            </a:solidFill>
          </a:ln>
        </p:spPr>
        <p:style>
          <a:lnRef idx="2">
            <a:schemeClr val="dk1"/>
          </a:lnRef>
          <a:fillRef idx="1">
            <a:schemeClr val="lt1"/>
          </a:fillRef>
          <a:effectRef idx="0">
            <a:schemeClr val="dk1"/>
          </a:effectRef>
          <a:fontRef idx="minor">
            <a:schemeClr val="dk1"/>
          </a:fontRef>
        </p:style>
        <p:txBody>
          <a:bodyPr rtlCol="0" anchor="t"/>
          <a:lstStyle/>
          <a:p>
            <a:pPr algn="ctr"/>
            <a:r>
              <a:rPr lang="en-GB" sz="900" dirty="0">
                <a:solidFill>
                  <a:schemeClr val="tx1"/>
                </a:solidFill>
                <a:latin typeface="Comic Sans MS" panose="030F0702030302020204" pitchFamily="66" charset="0"/>
              </a:rPr>
              <a:t>During year 10 students will either be following the WJEC sport and coaching principles or participating in core PE.  During year 10 they will continue to develop their skills and techniques in a variety of sports with a focus on living a healthy active lifestyle  </a:t>
            </a:r>
          </a:p>
        </p:txBody>
      </p:sp>
      <p:sp>
        <p:nvSpPr>
          <p:cNvPr id="24" name="Rectangle 23">
            <a:extLst>
              <a:ext uri="{FF2B5EF4-FFF2-40B4-BE49-F238E27FC236}">
                <a16:creationId xmlns:a16="http://schemas.microsoft.com/office/drawing/2014/main" id="{40FB93CF-23EC-46C1-B9BD-63ABB89EB381}"/>
              </a:ext>
            </a:extLst>
          </p:cNvPr>
          <p:cNvSpPr/>
          <p:nvPr/>
        </p:nvSpPr>
        <p:spPr>
          <a:xfrm>
            <a:off x="3100824" y="5024761"/>
            <a:ext cx="1514614"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10 Term 2</a:t>
            </a:r>
          </a:p>
        </p:txBody>
      </p:sp>
      <p:sp>
        <p:nvSpPr>
          <p:cNvPr id="28" name="Rectangle: Rounded Corners 27">
            <a:extLst>
              <a:ext uri="{FF2B5EF4-FFF2-40B4-BE49-F238E27FC236}">
                <a16:creationId xmlns:a16="http://schemas.microsoft.com/office/drawing/2014/main" id="{4095CC0E-AD27-4C88-9EF0-7D2E21196BAD}"/>
              </a:ext>
            </a:extLst>
          </p:cNvPr>
          <p:cNvSpPr/>
          <p:nvPr/>
        </p:nvSpPr>
        <p:spPr>
          <a:xfrm>
            <a:off x="1491862" y="5173981"/>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Football</a:t>
            </a:r>
          </a:p>
        </p:txBody>
      </p:sp>
      <p:sp>
        <p:nvSpPr>
          <p:cNvPr id="29" name="Rectangle: Rounded Corners 28">
            <a:extLst>
              <a:ext uri="{FF2B5EF4-FFF2-40B4-BE49-F238E27FC236}">
                <a16:creationId xmlns:a16="http://schemas.microsoft.com/office/drawing/2014/main" id="{D4A8A264-09B6-4299-9A27-D6C38237F486}"/>
              </a:ext>
            </a:extLst>
          </p:cNvPr>
          <p:cNvSpPr/>
          <p:nvPr/>
        </p:nvSpPr>
        <p:spPr>
          <a:xfrm>
            <a:off x="1491861" y="4853836"/>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Volleyball </a:t>
            </a:r>
          </a:p>
        </p:txBody>
      </p:sp>
      <p:sp>
        <p:nvSpPr>
          <p:cNvPr id="30" name="Rectangle: Rounded Corners 29">
            <a:extLst>
              <a:ext uri="{FF2B5EF4-FFF2-40B4-BE49-F238E27FC236}">
                <a16:creationId xmlns:a16="http://schemas.microsoft.com/office/drawing/2014/main" id="{AB39BCF9-E63D-41D5-8F2D-F284E200100E}"/>
              </a:ext>
            </a:extLst>
          </p:cNvPr>
          <p:cNvSpPr/>
          <p:nvPr/>
        </p:nvSpPr>
        <p:spPr>
          <a:xfrm>
            <a:off x="1490300" y="5521828"/>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Dance</a:t>
            </a:r>
          </a:p>
        </p:txBody>
      </p:sp>
      <p:sp>
        <p:nvSpPr>
          <p:cNvPr id="31" name="Rectangle: Rounded Corners 30">
            <a:extLst>
              <a:ext uri="{FF2B5EF4-FFF2-40B4-BE49-F238E27FC236}">
                <a16:creationId xmlns:a16="http://schemas.microsoft.com/office/drawing/2014/main" id="{6E9ABB89-6FCE-4225-B217-FD7429F73744}"/>
              </a:ext>
            </a:extLst>
          </p:cNvPr>
          <p:cNvSpPr/>
          <p:nvPr/>
        </p:nvSpPr>
        <p:spPr>
          <a:xfrm>
            <a:off x="8617160" y="5028594"/>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Netball</a:t>
            </a:r>
          </a:p>
        </p:txBody>
      </p:sp>
      <p:sp>
        <p:nvSpPr>
          <p:cNvPr id="32" name="Rectangle: Rounded Corners 31">
            <a:extLst>
              <a:ext uri="{FF2B5EF4-FFF2-40B4-BE49-F238E27FC236}">
                <a16:creationId xmlns:a16="http://schemas.microsoft.com/office/drawing/2014/main" id="{2C41B5BB-C965-48F4-83D4-C0F845774945}"/>
              </a:ext>
            </a:extLst>
          </p:cNvPr>
          <p:cNvSpPr/>
          <p:nvPr/>
        </p:nvSpPr>
        <p:spPr>
          <a:xfrm>
            <a:off x="8615828" y="4701926"/>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Football</a:t>
            </a:r>
          </a:p>
        </p:txBody>
      </p:sp>
      <p:sp>
        <p:nvSpPr>
          <p:cNvPr id="34" name="Rectangle: Rounded Corners 33">
            <a:extLst>
              <a:ext uri="{FF2B5EF4-FFF2-40B4-BE49-F238E27FC236}">
                <a16:creationId xmlns:a16="http://schemas.microsoft.com/office/drawing/2014/main" id="{D239CAEB-70C0-44F9-B7C4-63AE51FE3104}"/>
              </a:ext>
            </a:extLst>
          </p:cNvPr>
          <p:cNvSpPr/>
          <p:nvPr/>
        </p:nvSpPr>
        <p:spPr>
          <a:xfrm>
            <a:off x="8626554" y="5427762"/>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Badminton</a:t>
            </a:r>
          </a:p>
        </p:txBody>
      </p:sp>
      <p:sp>
        <p:nvSpPr>
          <p:cNvPr id="35" name="Rectangle: Rounded Corners 34">
            <a:extLst>
              <a:ext uri="{FF2B5EF4-FFF2-40B4-BE49-F238E27FC236}">
                <a16:creationId xmlns:a16="http://schemas.microsoft.com/office/drawing/2014/main" id="{EA2A75F1-5215-494B-9688-B50AA77723C0}"/>
              </a:ext>
            </a:extLst>
          </p:cNvPr>
          <p:cNvSpPr/>
          <p:nvPr/>
        </p:nvSpPr>
        <p:spPr>
          <a:xfrm>
            <a:off x="933636" y="2917982"/>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Handball</a:t>
            </a:r>
          </a:p>
        </p:txBody>
      </p:sp>
      <p:sp>
        <p:nvSpPr>
          <p:cNvPr id="36" name="Rectangle: Rounded Corners 35">
            <a:extLst>
              <a:ext uri="{FF2B5EF4-FFF2-40B4-BE49-F238E27FC236}">
                <a16:creationId xmlns:a16="http://schemas.microsoft.com/office/drawing/2014/main" id="{4A60D147-4DF4-4B7D-BF3A-29533806D59F}"/>
              </a:ext>
            </a:extLst>
          </p:cNvPr>
          <p:cNvSpPr/>
          <p:nvPr/>
        </p:nvSpPr>
        <p:spPr>
          <a:xfrm>
            <a:off x="915841" y="3290147"/>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Basketball </a:t>
            </a:r>
          </a:p>
        </p:txBody>
      </p:sp>
      <p:sp>
        <p:nvSpPr>
          <p:cNvPr id="37" name="Rectangle: Rounded Corners 36">
            <a:extLst>
              <a:ext uri="{FF2B5EF4-FFF2-40B4-BE49-F238E27FC236}">
                <a16:creationId xmlns:a16="http://schemas.microsoft.com/office/drawing/2014/main" id="{B9F7BB8A-4BAC-45A2-AB66-A6E163C92CEC}"/>
              </a:ext>
            </a:extLst>
          </p:cNvPr>
          <p:cNvSpPr/>
          <p:nvPr/>
        </p:nvSpPr>
        <p:spPr>
          <a:xfrm>
            <a:off x="909806" y="3682558"/>
            <a:ext cx="1426072"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Boxing</a:t>
            </a:r>
          </a:p>
        </p:txBody>
      </p:sp>
      <p:sp>
        <p:nvSpPr>
          <p:cNvPr id="38" name="Star: 7 Points 37">
            <a:extLst>
              <a:ext uri="{FF2B5EF4-FFF2-40B4-BE49-F238E27FC236}">
                <a16:creationId xmlns:a16="http://schemas.microsoft.com/office/drawing/2014/main" id="{58A10B14-F183-403A-A4DA-969CAF8CB10F}"/>
              </a:ext>
            </a:extLst>
          </p:cNvPr>
          <p:cNvSpPr/>
          <p:nvPr/>
        </p:nvSpPr>
        <p:spPr>
          <a:xfrm>
            <a:off x="7469811" y="4803889"/>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39" name="Star: 7 Points 38">
            <a:extLst>
              <a:ext uri="{FF2B5EF4-FFF2-40B4-BE49-F238E27FC236}">
                <a16:creationId xmlns:a16="http://schemas.microsoft.com/office/drawing/2014/main" id="{CA4BA3F6-0E4D-4029-B96A-94C5CE9BF845}"/>
              </a:ext>
            </a:extLst>
          </p:cNvPr>
          <p:cNvSpPr/>
          <p:nvPr/>
        </p:nvSpPr>
        <p:spPr>
          <a:xfrm>
            <a:off x="417448" y="4223208"/>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33" name="Rectangle 32">
            <a:extLst>
              <a:ext uri="{FF2B5EF4-FFF2-40B4-BE49-F238E27FC236}">
                <a16:creationId xmlns:a16="http://schemas.microsoft.com/office/drawing/2014/main" id="{B2F30D79-97A0-42B5-82A2-25D75B8BD0D8}"/>
              </a:ext>
            </a:extLst>
          </p:cNvPr>
          <p:cNvSpPr/>
          <p:nvPr/>
        </p:nvSpPr>
        <p:spPr>
          <a:xfrm>
            <a:off x="4992207" y="3266985"/>
            <a:ext cx="1570385"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10 Term 3</a:t>
            </a:r>
          </a:p>
        </p:txBody>
      </p:sp>
      <p:sp>
        <p:nvSpPr>
          <p:cNvPr id="40" name="Star: 7 Points 39">
            <a:extLst>
              <a:ext uri="{FF2B5EF4-FFF2-40B4-BE49-F238E27FC236}">
                <a16:creationId xmlns:a16="http://schemas.microsoft.com/office/drawing/2014/main" id="{427223EA-F806-404B-9DC7-505B1925D31A}"/>
              </a:ext>
            </a:extLst>
          </p:cNvPr>
          <p:cNvSpPr/>
          <p:nvPr/>
        </p:nvSpPr>
        <p:spPr>
          <a:xfrm>
            <a:off x="2400666" y="2939230"/>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5" name="Star: 7 Points 44">
            <a:extLst>
              <a:ext uri="{FF2B5EF4-FFF2-40B4-BE49-F238E27FC236}">
                <a16:creationId xmlns:a16="http://schemas.microsoft.com/office/drawing/2014/main" id="{5A63ADD7-3BE0-4B95-B8D8-4D5C08C425BC}"/>
              </a:ext>
            </a:extLst>
          </p:cNvPr>
          <p:cNvSpPr/>
          <p:nvPr/>
        </p:nvSpPr>
        <p:spPr>
          <a:xfrm>
            <a:off x="8482364" y="291996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6" name="Star: 7 Points 45">
            <a:extLst>
              <a:ext uri="{FF2B5EF4-FFF2-40B4-BE49-F238E27FC236}">
                <a16:creationId xmlns:a16="http://schemas.microsoft.com/office/drawing/2014/main" id="{1CEA435F-273A-4534-922F-DD445349DD42}"/>
              </a:ext>
            </a:extLst>
          </p:cNvPr>
          <p:cNvSpPr/>
          <p:nvPr/>
        </p:nvSpPr>
        <p:spPr>
          <a:xfrm>
            <a:off x="7811661" y="1278445"/>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7" name="Rectangle: Rounded Corners 46">
            <a:extLst>
              <a:ext uri="{FF2B5EF4-FFF2-40B4-BE49-F238E27FC236}">
                <a16:creationId xmlns:a16="http://schemas.microsoft.com/office/drawing/2014/main" id="{9234D1D8-9744-4BA5-B15E-0C6C914B5A9C}"/>
              </a:ext>
            </a:extLst>
          </p:cNvPr>
          <p:cNvSpPr/>
          <p:nvPr/>
        </p:nvSpPr>
        <p:spPr>
          <a:xfrm>
            <a:off x="7001479" y="3546252"/>
            <a:ext cx="1383442" cy="321817"/>
          </a:xfrm>
          <a:prstGeom prst="roundRect">
            <a:avLst/>
          </a:prstGeom>
          <a:solidFill>
            <a:srgbClr val="FF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Zumba</a:t>
            </a:r>
          </a:p>
        </p:txBody>
      </p:sp>
      <p:sp>
        <p:nvSpPr>
          <p:cNvPr id="48" name="Rectangle: Rounded Corners 47">
            <a:extLst>
              <a:ext uri="{FF2B5EF4-FFF2-40B4-BE49-F238E27FC236}">
                <a16:creationId xmlns:a16="http://schemas.microsoft.com/office/drawing/2014/main" id="{B9DA4BB2-33FD-457A-91A7-21EA263A2185}"/>
              </a:ext>
            </a:extLst>
          </p:cNvPr>
          <p:cNvSpPr/>
          <p:nvPr/>
        </p:nvSpPr>
        <p:spPr>
          <a:xfrm>
            <a:off x="6287646" y="1429170"/>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Athletics</a:t>
            </a:r>
          </a:p>
        </p:txBody>
      </p:sp>
      <p:sp>
        <p:nvSpPr>
          <p:cNvPr id="49" name="Rectangle: Rounded Corners 48">
            <a:extLst>
              <a:ext uri="{FF2B5EF4-FFF2-40B4-BE49-F238E27FC236}">
                <a16:creationId xmlns:a16="http://schemas.microsoft.com/office/drawing/2014/main" id="{03393BD3-AC9D-4537-9491-E8D896B9F4C3}"/>
              </a:ext>
            </a:extLst>
          </p:cNvPr>
          <p:cNvSpPr/>
          <p:nvPr/>
        </p:nvSpPr>
        <p:spPr>
          <a:xfrm>
            <a:off x="7025282" y="3148415"/>
            <a:ext cx="1383442" cy="292959"/>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Rounders </a:t>
            </a:r>
          </a:p>
        </p:txBody>
      </p:sp>
      <p:sp>
        <p:nvSpPr>
          <p:cNvPr id="50" name="Rectangle: Rounded Corners 49">
            <a:extLst>
              <a:ext uri="{FF2B5EF4-FFF2-40B4-BE49-F238E27FC236}">
                <a16:creationId xmlns:a16="http://schemas.microsoft.com/office/drawing/2014/main" id="{F5D2A8AD-3F58-4826-9E91-F98A6902F0D7}"/>
              </a:ext>
            </a:extLst>
          </p:cNvPr>
          <p:cNvSpPr/>
          <p:nvPr/>
        </p:nvSpPr>
        <p:spPr>
          <a:xfrm>
            <a:off x="7004141" y="2799049"/>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Cricket </a:t>
            </a:r>
          </a:p>
        </p:txBody>
      </p:sp>
      <p:sp>
        <p:nvSpPr>
          <p:cNvPr id="51" name="Rectangle: Rounded Corners 50">
            <a:extLst>
              <a:ext uri="{FF2B5EF4-FFF2-40B4-BE49-F238E27FC236}">
                <a16:creationId xmlns:a16="http://schemas.microsoft.com/office/drawing/2014/main" id="{37159E6A-8B32-42C1-934E-BDE27114C4CD}"/>
              </a:ext>
            </a:extLst>
          </p:cNvPr>
          <p:cNvSpPr/>
          <p:nvPr/>
        </p:nvSpPr>
        <p:spPr>
          <a:xfrm>
            <a:off x="6287646" y="1827715"/>
            <a:ext cx="1383442" cy="292959"/>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Athletics </a:t>
            </a:r>
          </a:p>
        </p:txBody>
      </p:sp>
      <p:sp>
        <p:nvSpPr>
          <p:cNvPr id="52" name="Rectangle: Rounded Corners 51">
            <a:extLst>
              <a:ext uri="{FF2B5EF4-FFF2-40B4-BE49-F238E27FC236}">
                <a16:creationId xmlns:a16="http://schemas.microsoft.com/office/drawing/2014/main" id="{80418E84-7548-4594-BFE1-E67DDB5B9463}"/>
              </a:ext>
            </a:extLst>
          </p:cNvPr>
          <p:cNvSpPr/>
          <p:nvPr/>
        </p:nvSpPr>
        <p:spPr>
          <a:xfrm>
            <a:off x="6287646" y="1052010"/>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Athletics </a:t>
            </a:r>
          </a:p>
        </p:txBody>
      </p:sp>
      <p:sp>
        <p:nvSpPr>
          <p:cNvPr id="54" name="Star: 7 Points 53">
            <a:extLst>
              <a:ext uri="{FF2B5EF4-FFF2-40B4-BE49-F238E27FC236}">
                <a16:creationId xmlns:a16="http://schemas.microsoft.com/office/drawing/2014/main" id="{45EF2035-E9F9-4A14-91E4-16C5F6142655}"/>
              </a:ext>
            </a:extLst>
          </p:cNvPr>
          <p:cNvSpPr/>
          <p:nvPr/>
        </p:nvSpPr>
        <p:spPr>
          <a:xfrm>
            <a:off x="4992207" y="481405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8" name="Arrow: Left 7">
            <a:extLst>
              <a:ext uri="{FF2B5EF4-FFF2-40B4-BE49-F238E27FC236}">
                <a16:creationId xmlns:a16="http://schemas.microsoft.com/office/drawing/2014/main" id="{0355F4CA-1860-4F50-9A6F-AB4F7DF91321}"/>
              </a:ext>
            </a:extLst>
          </p:cNvPr>
          <p:cNvSpPr/>
          <p:nvPr/>
        </p:nvSpPr>
        <p:spPr>
          <a:xfrm>
            <a:off x="1491861" y="1313660"/>
            <a:ext cx="1891608" cy="787413"/>
          </a:xfrm>
          <a:prstGeom prst="lef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8 Points 13">
            <a:extLst>
              <a:ext uri="{FF2B5EF4-FFF2-40B4-BE49-F238E27FC236}">
                <a16:creationId xmlns:a16="http://schemas.microsoft.com/office/drawing/2014/main" id="{311279B5-B5F5-490D-AFD1-B927D8489902}"/>
              </a:ext>
            </a:extLst>
          </p:cNvPr>
          <p:cNvSpPr/>
          <p:nvPr/>
        </p:nvSpPr>
        <p:spPr>
          <a:xfrm>
            <a:off x="2546313" y="788198"/>
            <a:ext cx="2173079" cy="1792810"/>
          </a:xfrm>
          <a:prstGeom prst="irregularSeal1">
            <a:avLst/>
          </a:prstGeom>
          <a:solidFill>
            <a:srgbClr val="9900CC"/>
          </a:solidFill>
          <a:ln>
            <a:solidFill>
              <a:srgbClr val="99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omic Sans MS" panose="030F0702030302020204" pitchFamily="66" charset="0"/>
              </a:rPr>
              <a:t>SPORTS DAY</a:t>
            </a:r>
          </a:p>
        </p:txBody>
      </p:sp>
      <p:sp>
        <p:nvSpPr>
          <p:cNvPr id="55" name="Rectangle 54">
            <a:extLst>
              <a:ext uri="{FF2B5EF4-FFF2-40B4-BE49-F238E27FC236}">
                <a16:creationId xmlns:a16="http://schemas.microsoft.com/office/drawing/2014/main" id="{1BD762F9-16B2-4F9F-80FF-1D95DCADA140}"/>
              </a:ext>
            </a:extLst>
          </p:cNvPr>
          <p:cNvSpPr/>
          <p:nvPr/>
        </p:nvSpPr>
        <p:spPr>
          <a:xfrm>
            <a:off x="87656" y="1507557"/>
            <a:ext cx="1361990"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omic Sans MS" panose="030F0702030302020204" pitchFamily="66" charset="0"/>
              </a:rPr>
              <a:t>Year 11 </a:t>
            </a:r>
          </a:p>
        </p:txBody>
      </p:sp>
      <p:sp>
        <p:nvSpPr>
          <p:cNvPr id="56" name="Rectangle 55">
            <a:extLst>
              <a:ext uri="{FF2B5EF4-FFF2-40B4-BE49-F238E27FC236}">
                <a16:creationId xmlns:a16="http://schemas.microsoft.com/office/drawing/2014/main" id="{8D3C110B-D1A8-426C-BC11-BF73CC5B1F0B}"/>
              </a:ext>
            </a:extLst>
          </p:cNvPr>
          <p:cNvSpPr/>
          <p:nvPr/>
        </p:nvSpPr>
        <p:spPr>
          <a:xfrm>
            <a:off x="10104059" y="5615129"/>
            <a:ext cx="1667946"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1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endParaRPr lang="en-GB" sz="1000" dirty="0">
              <a:solidFill>
                <a:schemeClr val="tx1"/>
              </a:solidFill>
              <a:latin typeface="Comic Sans MS" panose="030F0702030302020204" pitchFamily="66" charset="0"/>
            </a:endParaRPr>
          </a:p>
        </p:txBody>
      </p:sp>
      <p:sp>
        <p:nvSpPr>
          <p:cNvPr id="57" name="Rectangle 56">
            <a:extLst>
              <a:ext uri="{FF2B5EF4-FFF2-40B4-BE49-F238E27FC236}">
                <a16:creationId xmlns:a16="http://schemas.microsoft.com/office/drawing/2014/main" id="{B0A9D66E-B834-43C7-92CF-8BBC22D177C5}"/>
              </a:ext>
            </a:extLst>
          </p:cNvPr>
          <p:cNvSpPr/>
          <p:nvPr/>
        </p:nvSpPr>
        <p:spPr>
          <a:xfrm>
            <a:off x="3315474" y="5557218"/>
            <a:ext cx="1667946" cy="1249318"/>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2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r>
              <a:rPr lang="en-GB" sz="800" dirty="0">
                <a:solidFill>
                  <a:schemeClr val="tx1"/>
                </a:solidFill>
                <a:latin typeface="Comic Sans MS" panose="030F0702030302020204" pitchFamily="66" charset="0"/>
              </a:rPr>
              <a:t>Gymnastics</a:t>
            </a:r>
          </a:p>
          <a:p>
            <a:pPr algn="ctr"/>
            <a:endParaRPr lang="en-GB" sz="1000" dirty="0">
              <a:solidFill>
                <a:schemeClr val="tx1"/>
              </a:solidFill>
              <a:latin typeface="Comic Sans MS" panose="030F0702030302020204" pitchFamily="66" charset="0"/>
            </a:endParaRPr>
          </a:p>
        </p:txBody>
      </p:sp>
      <p:sp>
        <p:nvSpPr>
          <p:cNvPr id="58" name="Rectangle 57">
            <a:extLst>
              <a:ext uri="{FF2B5EF4-FFF2-40B4-BE49-F238E27FC236}">
                <a16:creationId xmlns:a16="http://schemas.microsoft.com/office/drawing/2014/main" id="{A522731E-3ED7-42A1-8B2B-F070E6973C9B}"/>
              </a:ext>
            </a:extLst>
          </p:cNvPr>
          <p:cNvSpPr/>
          <p:nvPr/>
        </p:nvSpPr>
        <p:spPr>
          <a:xfrm>
            <a:off x="9645687" y="790880"/>
            <a:ext cx="2000978"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3 </a:t>
            </a:r>
          </a:p>
          <a:p>
            <a:pPr algn="ctr"/>
            <a:r>
              <a:rPr lang="en-GB" sz="800">
                <a:solidFill>
                  <a:schemeClr val="tx1"/>
                </a:solidFill>
                <a:latin typeface="Comic Sans MS" panose="030F0702030302020204" pitchFamily="66" charset="0"/>
              </a:rPr>
              <a:t>Rounders</a:t>
            </a:r>
            <a:endParaRPr lang="en-GB" sz="800" dirty="0">
              <a:solidFill>
                <a:schemeClr val="tx1"/>
              </a:solidFill>
              <a:latin typeface="Comic Sans MS" panose="030F0702030302020204" pitchFamily="66" charset="0"/>
            </a:endParaRPr>
          </a:p>
          <a:p>
            <a:pPr algn="ctr"/>
            <a:r>
              <a:rPr lang="en-GB" sz="800" dirty="0">
                <a:solidFill>
                  <a:schemeClr val="tx1"/>
                </a:solidFill>
                <a:latin typeface="Comic Sans MS" panose="030F0702030302020204" pitchFamily="66" charset="0"/>
              </a:rPr>
              <a:t>Athletics</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Football</a:t>
            </a:r>
          </a:p>
          <a:p>
            <a:pPr algn="ctr"/>
            <a:endParaRPr lang="en-GB" sz="1000" dirty="0">
              <a:solidFill>
                <a:schemeClr val="tx1"/>
              </a:solidFill>
              <a:latin typeface="Comic Sans MS" panose="030F0702030302020204" pitchFamily="66" charset="0"/>
            </a:endParaRPr>
          </a:p>
        </p:txBody>
      </p:sp>
      <p:sp>
        <p:nvSpPr>
          <p:cNvPr id="2" name="TextBox 1">
            <a:extLst>
              <a:ext uri="{FF2B5EF4-FFF2-40B4-BE49-F238E27FC236}">
                <a16:creationId xmlns:a16="http://schemas.microsoft.com/office/drawing/2014/main" id="{C8A2EC6D-4E57-4111-8C68-60C8E9244117}"/>
              </a:ext>
            </a:extLst>
          </p:cNvPr>
          <p:cNvSpPr txBox="1"/>
          <p:nvPr/>
        </p:nvSpPr>
        <p:spPr>
          <a:xfrm>
            <a:off x="2513686" y="175225"/>
            <a:ext cx="4263309" cy="830997"/>
          </a:xfrm>
          <a:prstGeom prst="rect">
            <a:avLst/>
          </a:prstGeom>
          <a:noFill/>
          <a:ln w="57150">
            <a:solidFill>
              <a:srgbClr val="0070C0"/>
            </a:solidFill>
          </a:ln>
        </p:spPr>
        <p:txBody>
          <a:bodyPr wrap="square" rtlCol="0">
            <a:spAutoFit/>
          </a:bodyPr>
          <a:lstStyle/>
          <a:p>
            <a:pPr algn="ctr"/>
            <a:r>
              <a:rPr lang="en-GB" sz="2400" dirty="0">
                <a:latin typeface="Comic Sans MS" panose="030F0702030302020204" pitchFamily="66" charset="0"/>
              </a:rPr>
              <a:t>Year 10 Core PE Curriculum Journey</a:t>
            </a:r>
          </a:p>
        </p:txBody>
      </p:sp>
      <p:sp>
        <p:nvSpPr>
          <p:cNvPr id="59" name="Rectangle: Rounded Corners 58">
            <a:extLst>
              <a:ext uri="{FF2B5EF4-FFF2-40B4-BE49-F238E27FC236}">
                <a16:creationId xmlns:a16="http://schemas.microsoft.com/office/drawing/2014/main" id="{15A81F42-B724-4B5F-8313-DF425DC6B555}"/>
              </a:ext>
            </a:extLst>
          </p:cNvPr>
          <p:cNvSpPr/>
          <p:nvPr/>
        </p:nvSpPr>
        <p:spPr>
          <a:xfrm>
            <a:off x="6102784" y="4779931"/>
            <a:ext cx="1383443"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Rugby</a:t>
            </a:r>
          </a:p>
        </p:txBody>
      </p:sp>
      <p:sp>
        <p:nvSpPr>
          <p:cNvPr id="60" name="Rectangle: Rounded Corners 59">
            <a:extLst>
              <a:ext uri="{FF2B5EF4-FFF2-40B4-BE49-F238E27FC236}">
                <a16:creationId xmlns:a16="http://schemas.microsoft.com/office/drawing/2014/main" id="{184B0117-8002-4F15-8F8B-72036661B166}"/>
              </a:ext>
            </a:extLst>
          </p:cNvPr>
          <p:cNvSpPr/>
          <p:nvPr/>
        </p:nvSpPr>
        <p:spPr>
          <a:xfrm>
            <a:off x="6106982" y="5107013"/>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Badminton</a:t>
            </a:r>
          </a:p>
        </p:txBody>
      </p:sp>
      <p:sp>
        <p:nvSpPr>
          <p:cNvPr id="61" name="Rectangle: Rounded Corners 60">
            <a:extLst>
              <a:ext uri="{FF2B5EF4-FFF2-40B4-BE49-F238E27FC236}">
                <a16:creationId xmlns:a16="http://schemas.microsoft.com/office/drawing/2014/main" id="{9F5536C4-D787-4A2E-B7E6-91AA86B0AC8D}"/>
              </a:ext>
            </a:extLst>
          </p:cNvPr>
          <p:cNvSpPr/>
          <p:nvPr/>
        </p:nvSpPr>
        <p:spPr>
          <a:xfrm>
            <a:off x="6096000" y="5468649"/>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Fitness</a:t>
            </a:r>
          </a:p>
        </p:txBody>
      </p:sp>
      <p:sp>
        <p:nvSpPr>
          <p:cNvPr id="63" name="Rectangle 62">
            <a:extLst>
              <a:ext uri="{FF2B5EF4-FFF2-40B4-BE49-F238E27FC236}">
                <a16:creationId xmlns:a16="http://schemas.microsoft.com/office/drawing/2014/main" id="{3D1298F9-3DAA-4336-942E-4B3CC4F286E3}"/>
              </a:ext>
            </a:extLst>
          </p:cNvPr>
          <p:cNvSpPr/>
          <p:nvPr/>
        </p:nvSpPr>
        <p:spPr>
          <a:xfrm>
            <a:off x="2622099" y="3781024"/>
            <a:ext cx="4379379" cy="900556"/>
          </a:xfrm>
          <a:prstGeom prst="rect">
            <a:avLst/>
          </a:prstGeom>
          <a:solidFill>
            <a:srgbClr val="FFCCFF"/>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100" dirty="0">
                <a:solidFill>
                  <a:schemeClr val="tx1"/>
                </a:solidFill>
                <a:latin typeface="Comic Sans MS" panose="030F0702030302020204" pitchFamily="66" charset="0"/>
              </a:rPr>
              <a:t>Chose a pathway of team sports, fitness, individual sports.  Developing skills and ability on what they have been taught during KS3. There will be a focus on health and well-being, training, fitness and dietary techniques.</a:t>
            </a:r>
          </a:p>
        </p:txBody>
      </p:sp>
    </p:spTree>
    <p:extLst>
      <p:ext uri="{BB962C8B-B14F-4D97-AF65-F5344CB8AC3E}">
        <p14:creationId xmlns:p14="http://schemas.microsoft.com/office/powerpoint/2010/main" val="15116920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FD5C91-738D-49B1-B703-78D17A4B9E38}"/>
              </a:ext>
            </a:extLst>
          </p:cNvPr>
          <p:cNvSpPr/>
          <p:nvPr/>
        </p:nvSpPr>
        <p:spPr>
          <a:xfrm>
            <a:off x="1633491" y="5024762"/>
            <a:ext cx="9971106"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Block Arc 4">
            <a:extLst>
              <a:ext uri="{FF2B5EF4-FFF2-40B4-BE49-F238E27FC236}">
                <a16:creationId xmlns:a16="http://schemas.microsoft.com/office/drawing/2014/main" id="{102040D0-115C-4026-9769-027FB633D7B7}"/>
              </a:ext>
            </a:extLst>
          </p:cNvPr>
          <p:cNvSpPr/>
          <p:nvPr/>
        </p:nvSpPr>
        <p:spPr>
          <a:xfrm rot="16200000">
            <a:off x="542283" y="3537752"/>
            <a:ext cx="2166148" cy="1624615"/>
          </a:xfrm>
          <a:prstGeom prst="blockArc">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Rectangle 5">
            <a:extLst>
              <a:ext uri="{FF2B5EF4-FFF2-40B4-BE49-F238E27FC236}">
                <a16:creationId xmlns:a16="http://schemas.microsoft.com/office/drawing/2014/main" id="{5F330B90-E6DC-4C84-AD29-14A9BC66E6FB}"/>
              </a:ext>
            </a:extLst>
          </p:cNvPr>
          <p:cNvSpPr/>
          <p:nvPr/>
        </p:nvSpPr>
        <p:spPr>
          <a:xfrm>
            <a:off x="1633491" y="3266985"/>
            <a:ext cx="9579007"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Block Arc 6">
            <a:extLst>
              <a:ext uri="{FF2B5EF4-FFF2-40B4-BE49-F238E27FC236}">
                <a16:creationId xmlns:a16="http://schemas.microsoft.com/office/drawing/2014/main" id="{8C86A71A-7B35-4762-8C18-1AA82E87CBD3}"/>
              </a:ext>
            </a:extLst>
          </p:cNvPr>
          <p:cNvSpPr/>
          <p:nvPr/>
        </p:nvSpPr>
        <p:spPr>
          <a:xfrm rot="5400000">
            <a:off x="10129423" y="1779976"/>
            <a:ext cx="2166148" cy="1624615"/>
          </a:xfrm>
          <a:prstGeom prst="blockArc">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8">
            <a:extLst>
              <a:ext uri="{FF2B5EF4-FFF2-40B4-BE49-F238E27FC236}">
                <a16:creationId xmlns:a16="http://schemas.microsoft.com/office/drawing/2014/main" id="{DC63A390-ED73-4E6D-842E-E630817749BA}"/>
              </a:ext>
            </a:extLst>
          </p:cNvPr>
          <p:cNvSpPr/>
          <p:nvPr/>
        </p:nvSpPr>
        <p:spPr>
          <a:xfrm>
            <a:off x="4802818" y="1509209"/>
            <a:ext cx="6409679"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B260D3B-6D58-4356-9C79-D6D18D6295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663" y="172681"/>
            <a:ext cx="2000978" cy="851065"/>
          </a:xfrm>
          <a:prstGeom prst="rect">
            <a:avLst/>
          </a:prstGeom>
        </p:spPr>
      </p:pic>
      <p:sp>
        <p:nvSpPr>
          <p:cNvPr id="11" name="Rectangle 10">
            <a:extLst>
              <a:ext uri="{FF2B5EF4-FFF2-40B4-BE49-F238E27FC236}">
                <a16:creationId xmlns:a16="http://schemas.microsoft.com/office/drawing/2014/main" id="{BB2F8290-05EC-44A6-9D43-73957558AACF}"/>
              </a:ext>
            </a:extLst>
          </p:cNvPr>
          <p:cNvSpPr/>
          <p:nvPr/>
        </p:nvSpPr>
        <p:spPr>
          <a:xfrm>
            <a:off x="10104059" y="5024762"/>
            <a:ext cx="1500538"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11 Term 1</a:t>
            </a:r>
          </a:p>
        </p:txBody>
      </p:sp>
      <p:sp>
        <p:nvSpPr>
          <p:cNvPr id="13" name="Rounded Rectangle 60">
            <a:extLst>
              <a:ext uri="{FF2B5EF4-FFF2-40B4-BE49-F238E27FC236}">
                <a16:creationId xmlns:a16="http://schemas.microsoft.com/office/drawing/2014/main" id="{1524191D-222D-4E1F-86C8-0C05B9FA8CBB}"/>
              </a:ext>
            </a:extLst>
          </p:cNvPr>
          <p:cNvSpPr/>
          <p:nvPr/>
        </p:nvSpPr>
        <p:spPr>
          <a:xfrm>
            <a:off x="9792672" y="3140306"/>
            <a:ext cx="2232133" cy="1447315"/>
          </a:xfrm>
          <a:prstGeom prst="roundRect">
            <a:avLst>
              <a:gd name="adj" fmla="val 5646"/>
            </a:avLst>
          </a:prstGeom>
          <a:solidFill>
            <a:schemeClr val="bg1"/>
          </a:solidFill>
          <a:ln w="57150">
            <a:solidFill>
              <a:srgbClr val="00B050"/>
            </a:solidFill>
          </a:ln>
        </p:spPr>
        <p:style>
          <a:lnRef idx="2">
            <a:schemeClr val="dk1"/>
          </a:lnRef>
          <a:fillRef idx="1">
            <a:schemeClr val="lt1"/>
          </a:fillRef>
          <a:effectRef idx="0">
            <a:schemeClr val="dk1"/>
          </a:effectRef>
          <a:fontRef idx="minor">
            <a:schemeClr val="dk1"/>
          </a:fontRef>
        </p:style>
        <p:txBody>
          <a:bodyPr rtlCol="0" anchor="t"/>
          <a:lstStyle/>
          <a:p>
            <a:pPr algn="ctr"/>
            <a:r>
              <a:rPr lang="en-GB" sz="900" dirty="0">
                <a:solidFill>
                  <a:schemeClr val="tx1"/>
                </a:solidFill>
                <a:latin typeface="Comic Sans MS" panose="030F0702030302020204" pitchFamily="66" charset="0"/>
              </a:rPr>
              <a:t>During year 10 students will either be following the WJEC sport and coaching principles or participating in core PE.  During year 10 they will continue to develop their skills and techniques in a variety of sports with a focus on living a healthy active lifestyle  </a:t>
            </a:r>
          </a:p>
        </p:txBody>
      </p:sp>
      <p:sp>
        <p:nvSpPr>
          <p:cNvPr id="24" name="Rectangle 23">
            <a:extLst>
              <a:ext uri="{FF2B5EF4-FFF2-40B4-BE49-F238E27FC236}">
                <a16:creationId xmlns:a16="http://schemas.microsoft.com/office/drawing/2014/main" id="{40FB93CF-23EC-46C1-B9BD-63ABB89EB381}"/>
              </a:ext>
            </a:extLst>
          </p:cNvPr>
          <p:cNvSpPr/>
          <p:nvPr/>
        </p:nvSpPr>
        <p:spPr>
          <a:xfrm>
            <a:off x="3100824" y="5024761"/>
            <a:ext cx="1514614"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11 Term 2</a:t>
            </a:r>
          </a:p>
        </p:txBody>
      </p:sp>
      <p:sp>
        <p:nvSpPr>
          <p:cNvPr id="34" name="Rectangle: Rounded Corners 33">
            <a:extLst>
              <a:ext uri="{FF2B5EF4-FFF2-40B4-BE49-F238E27FC236}">
                <a16:creationId xmlns:a16="http://schemas.microsoft.com/office/drawing/2014/main" id="{D239CAEB-70C0-44F9-B7C4-63AE51FE3104}"/>
              </a:ext>
            </a:extLst>
          </p:cNvPr>
          <p:cNvSpPr/>
          <p:nvPr/>
        </p:nvSpPr>
        <p:spPr>
          <a:xfrm>
            <a:off x="8634764" y="5068001"/>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Badminton</a:t>
            </a:r>
          </a:p>
        </p:txBody>
      </p:sp>
      <p:sp>
        <p:nvSpPr>
          <p:cNvPr id="36" name="Rectangle: Rounded Corners 35">
            <a:extLst>
              <a:ext uri="{FF2B5EF4-FFF2-40B4-BE49-F238E27FC236}">
                <a16:creationId xmlns:a16="http://schemas.microsoft.com/office/drawing/2014/main" id="{4A60D147-4DF4-4B7D-BF3A-29533806D59F}"/>
              </a:ext>
            </a:extLst>
          </p:cNvPr>
          <p:cNvSpPr/>
          <p:nvPr/>
        </p:nvSpPr>
        <p:spPr>
          <a:xfrm>
            <a:off x="1589802" y="5075715"/>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Basketball </a:t>
            </a:r>
          </a:p>
        </p:txBody>
      </p:sp>
      <p:sp>
        <p:nvSpPr>
          <p:cNvPr id="37" name="Rectangle: Rounded Corners 36">
            <a:extLst>
              <a:ext uri="{FF2B5EF4-FFF2-40B4-BE49-F238E27FC236}">
                <a16:creationId xmlns:a16="http://schemas.microsoft.com/office/drawing/2014/main" id="{B9F7BB8A-4BAC-45A2-AB66-A6E163C92CEC}"/>
              </a:ext>
            </a:extLst>
          </p:cNvPr>
          <p:cNvSpPr/>
          <p:nvPr/>
        </p:nvSpPr>
        <p:spPr>
          <a:xfrm>
            <a:off x="543897" y="3444440"/>
            <a:ext cx="1426072"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Boxing</a:t>
            </a:r>
          </a:p>
        </p:txBody>
      </p:sp>
      <p:sp>
        <p:nvSpPr>
          <p:cNvPr id="38" name="Star: 7 Points 37">
            <a:extLst>
              <a:ext uri="{FF2B5EF4-FFF2-40B4-BE49-F238E27FC236}">
                <a16:creationId xmlns:a16="http://schemas.microsoft.com/office/drawing/2014/main" id="{58A10B14-F183-403A-A4DA-969CAF8CB10F}"/>
              </a:ext>
            </a:extLst>
          </p:cNvPr>
          <p:cNvSpPr/>
          <p:nvPr/>
        </p:nvSpPr>
        <p:spPr>
          <a:xfrm>
            <a:off x="7469811" y="4803889"/>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39" name="Star: 7 Points 38">
            <a:extLst>
              <a:ext uri="{FF2B5EF4-FFF2-40B4-BE49-F238E27FC236}">
                <a16:creationId xmlns:a16="http://schemas.microsoft.com/office/drawing/2014/main" id="{CA4BA3F6-0E4D-4029-B96A-94C5CE9BF845}"/>
              </a:ext>
            </a:extLst>
          </p:cNvPr>
          <p:cNvSpPr/>
          <p:nvPr/>
        </p:nvSpPr>
        <p:spPr>
          <a:xfrm>
            <a:off x="417448" y="4223208"/>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33" name="Rectangle 32">
            <a:extLst>
              <a:ext uri="{FF2B5EF4-FFF2-40B4-BE49-F238E27FC236}">
                <a16:creationId xmlns:a16="http://schemas.microsoft.com/office/drawing/2014/main" id="{B2F30D79-97A0-42B5-82A2-25D75B8BD0D8}"/>
              </a:ext>
            </a:extLst>
          </p:cNvPr>
          <p:cNvSpPr/>
          <p:nvPr/>
        </p:nvSpPr>
        <p:spPr>
          <a:xfrm>
            <a:off x="4992207" y="3266985"/>
            <a:ext cx="1570385"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11 Term 3</a:t>
            </a:r>
          </a:p>
        </p:txBody>
      </p:sp>
      <p:sp>
        <p:nvSpPr>
          <p:cNvPr id="40" name="Star: 7 Points 39">
            <a:extLst>
              <a:ext uri="{FF2B5EF4-FFF2-40B4-BE49-F238E27FC236}">
                <a16:creationId xmlns:a16="http://schemas.microsoft.com/office/drawing/2014/main" id="{427223EA-F806-404B-9DC7-505B1925D31A}"/>
              </a:ext>
            </a:extLst>
          </p:cNvPr>
          <p:cNvSpPr/>
          <p:nvPr/>
        </p:nvSpPr>
        <p:spPr>
          <a:xfrm>
            <a:off x="2400666" y="2939230"/>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5" name="Star: 7 Points 44">
            <a:extLst>
              <a:ext uri="{FF2B5EF4-FFF2-40B4-BE49-F238E27FC236}">
                <a16:creationId xmlns:a16="http://schemas.microsoft.com/office/drawing/2014/main" id="{5A63ADD7-3BE0-4B95-B8D8-4D5C08C425BC}"/>
              </a:ext>
            </a:extLst>
          </p:cNvPr>
          <p:cNvSpPr/>
          <p:nvPr/>
        </p:nvSpPr>
        <p:spPr>
          <a:xfrm>
            <a:off x="8482364" y="291996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6" name="Star: 7 Points 45">
            <a:extLst>
              <a:ext uri="{FF2B5EF4-FFF2-40B4-BE49-F238E27FC236}">
                <a16:creationId xmlns:a16="http://schemas.microsoft.com/office/drawing/2014/main" id="{1CEA435F-273A-4534-922F-DD445349DD42}"/>
              </a:ext>
            </a:extLst>
          </p:cNvPr>
          <p:cNvSpPr/>
          <p:nvPr/>
        </p:nvSpPr>
        <p:spPr>
          <a:xfrm>
            <a:off x="7811661" y="1278445"/>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49" name="Rectangle: Rounded Corners 48">
            <a:extLst>
              <a:ext uri="{FF2B5EF4-FFF2-40B4-BE49-F238E27FC236}">
                <a16:creationId xmlns:a16="http://schemas.microsoft.com/office/drawing/2014/main" id="{03393BD3-AC9D-4537-9491-E8D896B9F4C3}"/>
              </a:ext>
            </a:extLst>
          </p:cNvPr>
          <p:cNvSpPr/>
          <p:nvPr/>
        </p:nvSpPr>
        <p:spPr>
          <a:xfrm>
            <a:off x="7031822" y="3308728"/>
            <a:ext cx="1383442" cy="292959"/>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Rounders </a:t>
            </a:r>
          </a:p>
        </p:txBody>
      </p:sp>
      <p:sp>
        <p:nvSpPr>
          <p:cNvPr id="50" name="Rectangle: Rounded Corners 49">
            <a:extLst>
              <a:ext uri="{FF2B5EF4-FFF2-40B4-BE49-F238E27FC236}">
                <a16:creationId xmlns:a16="http://schemas.microsoft.com/office/drawing/2014/main" id="{F5D2A8AD-3F58-4826-9E91-F98A6902F0D7}"/>
              </a:ext>
            </a:extLst>
          </p:cNvPr>
          <p:cNvSpPr/>
          <p:nvPr/>
        </p:nvSpPr>
        <p:spPr>
          <a:xfrm>
            <a:off x="10641363" y="2420569"/>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Cricket </a:t>
            </a:r>
          </a:p>
        </p:txBody>
      </p:sp>
      <p:sp>
        <p:nvSpPr>
          <p:cNvPr id="54" name="Star: 7 Points 53">
            <a:extLst>
              <a:ext uri="{FF2B5EF4-FFF2-40B4-BE49-F238E27FC236}">
                <a16:creationId xmlns:a16="http://schemas.microsoft.com/office/drawing/2014/main" id="{45EF2035-E9F9-4A14-91E4-16C5F6142655}"/>
              </a:ext>
            </a:extLst>
          </p:cNvPr>
          <p:cNvSpPr/>
          <p:nvPr/>
        </p:nvSpPr>
        <p:spPr>
          <a:xfrm>
            <a:off x="4992207" y="4814054"/>
            <a:ext cx="1180732" cy="821184"/>
          </a:xfrm>
          <a:prstGeom prst="star7">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omic Sans MS" panose="030F0702030302020204" pitchFamily="66" charset="0"/>
              </a:rPr>
              <a:t>Livo</a:t>
            </a:r>
            <a:r>
              <a:rPr lang="en-GB" sz="1400" dirty="0">
                <a:solidFill>
                  <a:schemeClr val="tx1"/>
                </a:solidFill>
                <a:latin typeface="Comic Sans MS" panose="030F0702030302020204" pitchFamily="66" charset="0"/>
              </a:rPr>
              <a:t> Mile</a:t>
            </a:r>
          </a:p>
        </p:txBody>
      </p:sp>
      <p:sp>
        <p:nvSpPr>
          <p:cNvPr id="8" name="Arrow: Left 7">
            <a:extLst>
              <a:ext uri="{FF2B5EF4-FFF2-40B4-BE49-F238E27FC236}">
                <a16:creationId xmlns:a16="http://schemas.microsoft.com/office/drawing/2014/main" id="{0355F4CA-1860-4F50-9A6F-AB4F7DF91321}"/>
              </a:ext>
            </a:extLst>
          </p:cNvPr>
          <p:cNvSpPr/>
          <p:nvPr/>
        </p:nvSpPr>
        <p:spPr>
          <a:xfrm>
            <a:off x="4443345" y="1301094"/>
            <a:ext cx="1891608" cy="787413"/>
          </a:xfrm>
          <a:prstGeom prst="lef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8 Points 13">
            <a:extLst>
              <a:ext uri="{FF2B5EF4-FFF2-40B4-BE49-F238E27FC236}">
                <a16:creationId xmlns:a16="http://schemas.microsoft.com/office/drawing/2014/main" id="{311279B5-B5F5-490D-AFD1-B927D8489902}"/>
              </a:ext>
            </a:extLst>
          </p:cNvPr>
          <p:cNvSpPr/>
          <p:nvPr/>
        </p:nvSpPr>
        <p:spPr>
          <a:xfrm>
            <a:off x="5472293" y="876076"/>
            <a:ext cx="2173079" cy="1792810"/>
          </a:xfrm>
          <a:prstGeom prst="irregularSeal1">
            <a:avLst/>
          </a:prstGeom>
          <a:solidFill>
            <a:srgbClr val="FF5050"/>
          </a:solidFill>
          <a:ln>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omic Sans MS" panose="030F0702030302020204" pitchFamily="66" charset="0"/>
              </a:rPr>
              <a:t>Exams</a:t>
            </a:r>
          </a:p>
        </p:txBody>
      </p:sp>
      <p:sp>
        <p:nvSpPr>
          <p:cNvPr id="55" name="Rectangle 54">
            <a:extLst>
              <a:ext uri="{FF2B5EF4-FFF2-40B4-BE49-F238E27FC236}">
                <a16:creationId xmlns:a16="http://schemas.microsoft.com/office/drawing/2014/main" id="{1BD762F9-16B2-4F9F-80FF-1D95DCADA140}"/>
              </a:ext>
            </a:extLst>
          </p:cNvPr>
          <p:cNvSpPr/>
          <p:nvPr/>
        </p:nvSpPr>
        <p:spPr>
          <a:xfrm>
            <a:off x="2959427" y="1474530"/>
            <a:ext cx="1361990"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omic Sans MS" panose="030F0702030302020204" pitchFamily="66" charset="0"/>
              </a:rPr>
              <a:t>Post 16</a:t>
            </a:r>
          </a:p>
        </p:txBody>
      </p:sp>
      <p:sp>
        <p:nvSpPr>
          <p:cNvPr id="56" name="Rectangle 55">
            <a:extLst>
              <a:ext uri="{FF2B5EF4-FFF2-40B4-BE49-F238E27FC236}">
                <a16:creationId xmlns:a16="http://schemas.microsoft.com/office/drawing/2014/main" id="{8D3C110B-D1A8-426C-BC11-BF73CC5B1F0B}"/>
              </a:ext>
            </a:extLst>
          </p:cNvPr>
          <p:cNvSpPr/>
          <p:nvPr/>
        </p:nvSpPr>
        <p:spPr>
          <a:xfrm>
            <a:off x="10104059" y="5615129"/>
            <a:ext cx="1667946"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1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endParaRPr lang="en-GB" sz="1000" dirty="0">
              <a:solidFill>
                <a:schemeClr val="tx1"/>
              </a:solidFill>
              <a:latin typeface="Comic Sans MS" panose="030F0702030302020204" pitchFamily="66" charset="0"/>
            </a:endParaRPr>
          </a:p>
        </p:txBody>
      </p:sp>
      <p:sp>
        <p:nvSpPr>
          <p:cNvPr id="57" name="Rectangle 56">
            <a:extLst>
              <a:ext uri="{FF2B5EF4-FFF2-40B4-BE49-F238E27FC236}">
                <a16:creationId xmlns:a16="http://schemas.microsoft.com/office/drawing/2014/main" id="{B0A9D66E-B834-43C7-92CF-8BBC22D177C5}"/>
              </a:ext>
            </a:extLst>
          </p:cNvPr>
          <p:cNvSpPr/>
          <p:nvPr/>
        </p:nvSpPr>
        <p:spPr>
          <a:xfrm>
            <a:off x="3024158" y="5556906"/>
            <a:ext cx="1667946" cy="1249318"/>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2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r>
              <a:rPr lang="en-GB" sz="800" dirty="0">
                <a:solidFill>
                  <a:schemeClr val="tx1"/>
                </a:solidFill>
                <a:latin typeface="Comic Sans MS" panose="030F0702030302020204" pitchFamily="66" charset="0"/>
              </a:rPr>
              <a:t>Gymnastics</a:t>
            </a:r>
          </a:p>
          <a:p>
            <a:pPr algn="ctr"/>
            <a:endParaRPr lang="en-GB" sz="1000" dirty="0">
              <a:solidFill>
                <a:schemeClr val="tx1"/>
              </a:solidFill>
              <a:latin typeface="Comic Sans MS" panose="030F0702030302020204" pitchFamily="66" charset="0"/>
            </a:endParaRPr>
          </a:p>
        </p:txBody>
      </p:sp>
      <p:sp>
        <p:nvSpPr>
          <p:cNvPr id="58" name="Rectangle 57">
            <a:extLst>
              <a:ext uri="{FF2B5EF4-FFF2-40B4-BE49-F238E27FC236}">
                <a16:creationId xmlns:a16="http://schemas.microsoft.com/office/drawing/2014/main" id="{A522731E-3ED7-42A1-8B2B-F070E6973C9B}"/>
              </a:ext>
            </a:extLst>
          </p:cNvPr>
          <p:cNvSpPr/>
          <p:nvPr/>
        </p:nvSpPr>
        <p:spPr>
          <a:xfrm>
            <a:off x="9645687" y="790880"/>
            <a:ext cx="2000978"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3 </a:t>
            </a:r>
          </a:p>
          <a:p>
            <a:pPr algn="ctr"/>
            <a:r>
              <a:rPr lang="en-GB" sz="800">
                <a:solidFill>
                  <a:schemeClr val="tx1"/>
                </a:solidFill>
                <a:latin typeface="Comic Sans MS" panose="030F0702030302020204" pitchFamily="66" charset="0"/>
              </a:rPr>
              <a:t>Rounders</a:t>
            </a:r>
            <a:endParaRPr lang="en-GB" sz="800" dirty="0">
              <a:solidFill>
                <a:schemeClr val="tx1"/>
              </a:solidFill>
              <a:latin typeface="Comic Sans MS" panose="030F0702030302020204" pitchFamily="66" charset="0"/>
            </a:endParaRPr>
          </a:p>
          <a:p>
            <a:pPr algn="ctr"/>
            <a:r>
              <a:rPr lang="en-GB" sz="800" dirty="0">
                <a:solidFill>
                  <a:schemeClr val="tx1"/>
                </a:solidFill>
                <a:latin typeface="Comic Sans MS" panose="030F0702030302020204" pitchFamily="66" charset="0"/>
              </a:rPr>
              <a:t>Athletics</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Football</a:t>
            </a:r>
          </a:p>
          <a:p>
            <a:pPr algn="ctr"/>
            <a:endParaRPr lang="en-GB" sz="1000" dirty="0">
              <a:solidFill>
                <a:schemeClr val="tx1"/>
              </a:solidFill>
              <a:latin typeface="Comic Sans MS" panose="030F0702030302020204" pitchFamily="66" charset="0"/>
            </a:endParaRPr>
          </a:p>
        </p:txBody>
      </p:sp>
      <p:sp>
        <p:nvSpPr>
          <p:cNvPr id="2" name="TextBox 1">
            <a:extLst>
              <a:ext uri="{FF2B5EF4-FFF2-40B4-BE49-F238E27FC236}">
                <a16:creationId xmlns:a16="http://schemas.microsoft.com/office/drawing/2014/main" id="{C8A2EC6D-4E57-4111-8C68-60C8E9244117}"/>
              </a:ext>
            </a:extLst>
          </p:cNvPr>
          <p:cNvSpPr txBox="1"/>
          <p:nvPr/>
        </p:nvSpPr>
        <p:spPr>
          <a:xfrm>
            <a:off x="2513686" y="175225"/>
            <a:ext cx="4263309" cy="830997"/>
          </a:xfrm>
          <a:prstGeom prst="rect">
            <a:avLst/>
          </a:prstGeom>
          <a:noFill/>
          <a:ln w="57150">
            <a:solidFill>
              <a:srgbClr val="0070C0"/>
            </a:solidFill>
          </a:ln>
        </p:spPr>
        <p:txBody>
          <a:bodyPr wrap="square" rtlCol="0">
            <a:spAutoFit/>
          </a:bodyPr>
          <a:lstStyle/>
          <a:p>
            <a:pPr algn="ctr"/>
            <a:r>
              <a:rPr lang="en-GB" sz="2400" dirty="0">
                <a:latin typeface="Comic Sans MS" panose="030F0702030302020204" pitchFamily="66" charset="0"/>
              </a:rPr>
              <a:t>Year 11 Core PE Curriculum Journey</a:t>
            </a:r>
          </a:p>
        </p:txBody>
      </p:sp>
      <p:sp>
        <p:nvSpPr>
          <p:cNvPr id="60" name="Rectangle: Rounded Corners 59">
            <a:extLst>
              <a:ext uri="{FF2B5EF4-FFF2-40B4-BE49-F238E27FC236}">
                <a16:creationId xmlns:a16="http://schemas.microsoft.com/office/drawing/2014/main" id="{184B0117-8002-4F15-8F8B-72036661B166}"/>
              </a:ext>
            </a:extLst>
          </p:cNvPr>
          <p:cNvSpPr/>
          <p:nvPr/>
        </p:nvSpPr>
        <p:spPr>
          <a:xfrm>
            <a:off x="6123600" y="5062729"/>
            <a:ext cx="1383442" cy="321817"/>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Tennis</a:t>
            </a:r>
          </a:p>
        </p:txBody>
      </p:sp>
      <p:sp>
        <p:nvSpPr>
          <p:cNvPr id="63" name="Rectangle 62">
            <a:extLst>
              <a:ext uri="{FF2B5EF4-FFF2-40B4-BE49-F238E27FC236}">
                <a16:creationId xmlns:a16="http://schemas.microsoft.com/office/drawing/2014/main" id="{3D1298F9-3DAA-4336-942E-4B3CC4F286E3}"/>
              </a:ext>
            </a:extLst>
          </p:cNvPr>
          <p:cNvSpPr/>
          <p:nvPr/>
        </p:nvSpPr>
        <p:spPr>
          <a:xfrm>
            <a:off x="2622099" y="3781024"/>
            <a:ext cx="4379379" cy="900556"/>
          </a:xfrm>
          <a:prstGeom prst="rect">
            <a:avLst/>
          </a:prstGeom>
          <a:solidFill>
            <a:srgbClr val="FFCCFF"/>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100" dirty="0">
                <a:solidFill>
                  <a:schemeClr val="tx1"/>
                </a:solidFill>
                <a:latin typeface="Comic Sans MS" panose="030F0702030302020204" pitchFamily="66" charset="0"/>
              </a:rPr>
              <a:t>Chose a pathway of team sports, fitness, individual sports.  Developing skills and ability on what they have been taught during KS3. There will be a focus on health and well-being, training, fitness and dietary techniques.</a:t>
            </a:r>
          </a:p>
        </p:txBody>
      </p:sp>
      <p:pic>
        <p:nvPicPr>
          <p:cNvPr id="44" name="Picture 43">
            <a:extLst>
              <a:ext uri="{FF2B5EF4-FFF2-40B4-BE49-F238E27FC236}">
                <a16:creationId xmlns:a16="http://schemas.microsoft.com/office/drawing/2014/main" id="{F54F621C-838C-4DAA-9237-5C915788BA77}"/>
              </a:ext>
            </a:extLst>
          </p:cNvPr>
          <p:cNvPicPr>
            <a:picLocks noChangeAspect="1"/>
          </p:cNvPicPr>
          <p:nvPr/>
        </p:nvPicPr>
        <p:blipFill>
          <a:blip r:embed="rId3"/>
          <a:stretch>
            <a:fillRect/>
          </a:stretch>
        </p:blipFill>
        <p:spPr>
          <a:xfrm>
            <a:off x="809760" y="1298433"/>
            <a:ext cx="680540" cy="680540"/>
          </a:xfrm>
          <a:prstGeom prst="rect">
            <a:avLst/>
          </a:prstGeom>
        </p:spPr>
      </p:pic>
      <p:pic>
        <p:nvPicPr>
          <p:cNvPr id="53" name="Picture 52">
            <a:extLst>
              <a:ext uri="{FF2B5EF4-FFF2-40B4-BE49-F238E27FC236}">
                <a16:creationId xmlns:a16="http://schemas.microsoft.com/office/drawing/2014/main" id="{295C7813-DBA4-4C59-9858-D0E482E0D758}"/>
              </a:ext>
            </a:extLst>
          </p:cNvPr>
          <p:cNvPicPr>
            <a:picLocks noChangeAspect="1"/>
          </p:cNvPicPr>
          <p:nvPr/>
        </p:nvPicPr>
        <p:blipFill rotWithShape="1">
          <a:blip r:embed="rId4"/>
          <a:srcRect t="30699" r="3007" b="28462"/>
          <a:stretch/>
        </p:blipFill>
        <p:spPr>
          <a:xfrm>
            <a:off x="1677315" y="2078536"/>
            <a:ext cx="1243935" cy="523762"/>
          </a:xfrm>
          <a:prstGeom prst="rect">
            <a:avLst/>
          </a:prstGeom>
        </p:spPr>
      </p:pic>
      <p:pic>
        <p:nvPicPr>
          <p:cNvPr id="62" name="Picture 61">
            <a:extLst>
              <a:ext uri="{FF2B5EF4-FFF2-40B4-BE49-F238E27FC236}">
                <a16:creationId xmlns:a16="http://schemas.microsoft.com/office/drawing/2014/main" id="{FC6D59B3-9482-463A-96ED-3F3B6C9E2406}"/>
              </a:ext>
            </a:extLst>
          </p:cNvPr>
          <p:cNvPicPr>
            <a:picLocks noChangeAspect="1"/>
          </p:cNvPicPr>
          <p:nvPr/>
        </p:nvPicPr>
        <p:blipFill>
          <a:blip r:embed="rId5"/>
          <a:stretch>
            <a:fillRect/>
          </a:stretch>
        </p:blipFill>
        <p:spPr>
          <a:xfrm>
            <a:off x="1820422" y="1333977"/>
            <a:ext cx="812358" cy="548779"/>
          </a:xfrm>
          <a:prstGeom prst="rect">
            <a:avLst/>
          </a:prstGeom>
        </p:spPr>
      </p:pic>
      <p:pic>
        <p:nvPicPr>
          <p:cNvPr id="64" name="Picture 63">
            <a:extLst>
              <a:ext uri="{FF2B5EF4-FFF2-40B4-BE49-F238E27FC236}">
                <a16:creationId xmlns:a16="http://schemas.microsoft.com/office/drawing/2014/main" id="{6A8C7360-E799-4AED-851C-92657197AB83}"/>
              </a:ext>
            </a:extLst>
          </p:cNvPr>
          <p:cNvPicPr>
            <a:picLocks noChangeAspect="1"/>
          </p:cNvPicPr>
          <p:nvPr/>
        </p:nvPicPr>
        <p:blipFill>
          <a:blip r:embed="rId6"/>
          <a:stretch>
            <a:fillRect/>
          </a:stretch>
        </p:blipFill>
        <p:spPr>
          <a:xfrm>
            <a:off x="583282" y="2135695"/>
            <a:ext cx="849063" cy="492169"/>
          </a:xfrm>
          <a:prstGeom prst="rect">
            <a:avLst/>
          </a:prstGeom>
        </p:spPr>
      </p:pic>
    </p:spTree>
    <p:extLst>
      <p:ext uri="{BB962C8B-B14F-4D97-AF65-F5344CB8AC3E}">
        <p14:creationId xmlns:p14="http://schemas.microsoft.com/office/powerpoint/2010/main" val="9993511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688</TotalTime>
  <Words>1241</Words>
  <Application>Microsoft Office PowerPoint</Application>
  <PresentationFormat>Widescreen</PresentationFormat>
  <Paragraphs>321</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Century Gothic</vt:lpstr>
      <vt:lpstr>Comic Sans MS</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ABennett</dc:creator>
  <cp:lastModifiedBy>ABennett</cp:lastModifiedBy>
  <cp:revision>30</cp:revision>
  <cp:lastPrinted>2022-10-13T07:01:03Z</cp:lastPrinted>
  <dcterms:created xsi:type="dcterms:W3CDTF">2022-10-09T18:03:49Z</dcterms:created>
  <dcterms:modified xsi:type="dcterms:W3CDTF">2022-10-13T15:14:59Z</dcterms:modified>
</cp:coreProperties>
</file>