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801600" cy="9601200" type="A3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6BD3"/>
    <a:srgbClr val="C1C1F5"/>
    <a:srgbClr val="6600FF"/>
    <a:srgbClr val="9933FF"/>
    <a:srgbClr val="B686DA"/>
    <a:srgbClr val="AF9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 varScale="1">
        <p:scale>
          <a:sx n="65" d="100"/>
          <a:sy n="65" d="100"/>
        </p:scale>
        <p:origin x="12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638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290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70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59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45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35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861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77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89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E3A73-DE0E-48FF-AA8F-CAFE9DB048FB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EAA3B-E51E-4467-A364-87F13A9613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2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45137" y="213939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Hardware components and network topologies.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4951551" y="213939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Programming using Scratch ‘Virtual Tour’.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47461" y="213939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Database ‘Top Trumps’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8950746" y="213940"/>
            <a:ext cx="2837794" cy="3480832"/>
            <a:chOff x="8618483" y="420416"/>
            <a:chExt cx="2837794" cy="3922993"/>
          </a:xfrm>
          <a:solidFill>
            <a:srgbClr val="7030A0"/>
          </a:solidFill>
        </p:grpSpPr>
        <p:sp>
          <p:nvSpPr>
            <p:cNvPr id="5" name="Block Arc 4"/>
            <p:cNvSpPr/>
            <p:nvPr/>
          </p:nvSpPr>
          <p:spPr>
            <a:xfrm rot="5400000">
              <a:off x="8075882" y="963016"/>
              <a:ext cx="3922993" cy="2837794"/>
            </a:xfrm>
            <a:prstGeom prst="blockArc">
              <a:avLst>
                <a:gd name="adj1" fmla="val 10775961"/>
                <a:gd name="adj2" fmla="val 2468"/>
                <a:gd name="adj3" fmla="val 49993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7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7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Chord 19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8913959" y="4083588"/>
            <a:ext cx="2837794" cy="3480832"/>
            <a:chOff x="8618482" y="420416"/>
            <a:chExt cx="2837794" cy="3922993"/>
          </a:xfrm>
          <a:solidFill>
            <a:srgbClr val="7030A0"/>
          </a:solidFill>
        </p:grpSpPr>
        <p:sp>
          <p:nvSpPr>
            <p:cNvPr id="47" name="Block Arc 46"/>
            <p:cNvSpPr/>
            <p:nvPr/>
          </p:nvSpPr>
          <p:spPr>
            <a:xfrm rot="5400000">
              <a:off x="8075882" y="963016"/>
              <a:ext cx="3922993" cy="2837794"/>
            </a:xfrm>
            <a:prstGeom prst="blockArc">
              <a:avLst>
                <a:gd name="adj1" fmla="val 10775961"/>
                <a:gd name="adj2" fmla="val 2468"/>
                <a:gd name="adj3" fmla="val 4999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Y</a:t>
              </a:r>
            </a:p>
            <a:p>
              <a:pPr algn="ctr"/>
              <a:endParaRPr lang="en-GB" sz="10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0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7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Chord 47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 rot="10800000">
            <a:off x="708256" y="2138519"/>
            <a:ext cx="2837794" cy="3480832"/>
            <a:chOff x="8618482" y="420416"/>
            <a:chExt cx="2837794" cy="3922993"/>
          </a:xfrm>
          <a:solidFill>
            <a:srgbClr val="7030A0"/>
          </a:solidFill>
        </p:grpSpPr>
        <p:sp>
          <p:nvSpPr>
            <p:cNvPr id="56" name="Block Arc 55"/>
            <p:cNvSpPr/>
            <p:nvPr/>
          </p:nvSpPr>
          <p:spPr>
            <a:xfrm rot="5400000">
              <a:off x="8075882" y="963016"/>
              <a:ext cx="3922993" cy="2837794"/>
            </a:xfrm>
            <a:prstGeom prst="blockArc">
              <a:avLst>
                <a:gd name="adj1" fmla="val 10775961"/>
                <a:gd name="adj2" fmla="val 2312"/>
                <a:gd name="adj3" fmla="val 4999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algn="ctr"/>
              <a:endParaRPr lang="en-GB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7" name="Chord 56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rot="10800000">
            <a:off x="705372" y="5978671"/>
            <a:ext cx="2837794" cy="3480832"/>
            <a:chOff x="8618481" y="420416"/>
            <a:chExt cx="2837794" cy="3922993"/>
          </a:xfrm>
          <a:solidFill>
            <a:srgbClr val="7030A0"/>
          </a:solidFill>
        </p:grpSpPr>
        <p:sp>
          <p:nvSpPr>
            <p:cNvPr id="59" name="Block Arc 58"/>
            <p:cNvSpPr/>
            <p:nvPr/>
          </p:nvSpPr>
          <p:spPr>
            <a:xfrm rot="5400000">
              <a:off x="8075881" y="963016"/>
              <a:ext cx="3922993" cy="2837794"/>
            </a:xfrm>
            <a:prstGeom prst="blockArc">
              <a:avLst>
                <a:gd name="adj1" fmla="val 10775961"/>
                <a:gd name="adj2" fmla="val 2468"/>
                <a:gd name="adj3" fmla="val 4999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7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Chord 59"/>
            <p:cNvSpPr/>
            <p:nvPr/>
          </p:nvSpPr>
          <p:spPr>
            <a:xfrm rot="5400000">
              <a:off x="9792067" y="1755747"/>
              <a:ext cx="416881" cy="1250563"/>
            </a:xfrm>
            <a:prstGeom prst="chord">
              <a:avLst>
                <a:gd name="adj1" fmla="val 10785253"/>
                <a:gd name="adj2" fmla="val 522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sz="140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61" name="Rounded Rectangle 60"/>
          <p:cNvSpPr/>
          <p:nvPr/>
        </p:nvSpPr>
        <p:spPr>
          <a:xfrm>
            <a:off x="248592" y="71035"/>
            <a:ext cx="1875676" cy="1825016"/>
          </a:xfrm>
          <a:prstGeom prst="roundRect">
            <a:avLst>
              <a:gd name="adj" fmla="val 5646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latin typeface="Century Gothic" panose="020B0502020202020204" pitchFamily="34" charset="0"/>
              </a:rPr>
              <a:t>KS1 and 2</a:t>
            </a: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Knowledge and Skills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Basic MS Office PP.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Scratch introduction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Internet research.</a:t>
            </a:r>
          </a:p>
        </p:txBody>
      </p:sp>
      <p:sp>
        <p:nvSpPr>
          <p:cNvPr id="64" name="Right Arrow 63"/>
          <p:cNvSpPr/>
          <p:nvPr/>
        </p:nvSpPr>
        <p:spPr>
          <a:xfrm>
            <a:off x="10405922" y="8534152"/>
            <a:ext cx="1583927" cy="1067047"/>
          </a:xfrm>
          <a:prstGeom prst="rightArrow">
            <a:avLst>
              <a:gd name="adj1" fmla="val 70497"/>
              <a:gd name="adj2" fmla="val 60390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0369642" y="7904193"/>
            <a:ext cx="104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Post-16 Pathways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0397698" y="8843893"/>
            <a:ext cx="104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Post-16 Pathways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208352" y="4075205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Algorithms and Python Programming.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4914766" y="4075205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Project: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Business Studies (Apprentice – Ready Meal).</a:t>
            </a:r>
          </a:p>
        </p:txBody>
      </p:sp>
      <p:sp>
        <p:nvSpPr>
          <p:cNvPr id="68" name="Rectangle 67"/>
          <p:cNvSpPr/>
          <p:nvPr/>
        </p:nvSpPr>
        <p:spPr>
          <a:xfrm>
            <a:off x="7610676" y="4075205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Data Representation (conversions and binary counter).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69" name="Rectangle 68"/>
          <p:cNvSpPr/>
          <p:nvPr/>
        </p:nvSpPr>
        <p:spPr>
          <a:xfrm>
            <a:off x="2208352" y="7925393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Controlled Assessment (Python) – System Security.</a:t>
            </a:r>
          </a:p>
        </p:txBody>
      </p:sp>
      <p:sp>
        <p:nvSpPr>
          <p:cNvPr id="70" name="Rectangle 69"/>
          <p:cNvSpPr/>
          <p:nvPr/>
        </p:nvSpPr>
        <p:spPr>
          <a:xfrm>
            <a:off x="4914766" y="7925393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Algorithms.– Machine </a:t>
            </a:r>
            <a:r>
              <a:rPr lang="en-GB" sz="1400">
                <a:latin typeface="Century Gothic" panose="020B0502020202020204" pitchFamily="34" charset="0"/>
              </a:rPr>
              <a:t>Code tasks - past </a:t>
            </a:r>
            <a:r>
              <a:rPr lang="en-GB" sz="1400" dirty="0">
                <a:latin typeface="Century Gothic" panose="020B0502020202020204" pitchFamily="34" charset="0"/>
              </a:rPr>
              <a:t>papers and walking talking mocks.</a:t>
            </a:r>
          </a:p>
        </p:txBody>
      </p:sp>
      <p:sp>
        <p:nvSpPr>
          <p:cNvPr id="71" name="Rectangle 70"/>
          <p:cNvSpPr/>
          <p:nvPr/>
        </p:nvSpPr>
        <p:spPr>
          <a:xfrm>
            <a:off x="7610676" y="7925393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Exam techniques and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past papers.</a:t>
            </a:r>
          </a:p>
        </p:txBody>
      </p:sp>
      <p:sp>
        <p:nvSpPr>
          <p:cNvPr id="72" name="Rectangle 71"/>
          <p:cNvSpPr/>
          <p:nvPr/>
        </p:nvSpPr>
        <p:spPr>
          <a:xfrm>
            <a:off x="2209532" y="2134768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Animation techniques using Adobe Animate.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4915946" y="2134768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Spreadsheet Modelling.</a:t>
            </a:r>
          </a:p>
        </p:txBody>
      </p:sp>
      <p:sp>
        <p:nvSpPr>
          <p:cNvPr id="74" name="Rectangle 73"/>
          <p:cNvSpPr/>
          <p:nvPr/>
        </p:nvSpPr>
        <p:spPr>
          <a:xfrm>
            <a:off x="7611856" y="2134768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pPr algn="ctr"/>
            <a:r>
              <a:rPr lang="en-GB" sz="1400" dirty="0">
                <a:latin typeface="Century Gothic" panose="020B0502020202020204" pitchFamily="34" charset="0"/>
              </a:rPr>
              <a:t>The Internet (history and           	HTML website).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176821" y="6008141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Summer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System Software – databases (SQL) and Python build up tasks.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883235" y="6008141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Spring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Data representation – networking (protocols) and logic gates.</a:t>
            </a:r>
          </a:p>
        </p:txBody>
      </p:sp>
      <p:sp>
        <p:nvSpPr>
          <p:cNvPr id="77" name="Rectangle 76"/>
          <p:cNvSpPr/>
          <p:nvPr/>
        </p:nvSpPr>
        <p:spPr>
          <a:xfrm>
            <a:off x="7579145" y="6008141"/>
            <a:ext cx="2669628" cy="154971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Autumn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System architecture – Memory and Storage.</a:t>
            </a:r>
          </a:p>
        </p:txBody>
      </p:sp>
      <p:sp>
        <p:nvSpPr>
          <p:cNvPr id="78" name="Rectangle 77"/>
          <p:cNvSpPr/>
          <p:nvPr/>
        </p:nvSpPr>
        <p:spPr>
          <a:xfrm rot="16200000">
            <a:off x="9458660" y="3160280"/>
            <a:ext cx="55095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</a:t>
            </a:r>
            <a:r>
              <a:rPr lang="en-US" sz="25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omputing and I.T. Curriculum Journey</a:t>
            </a:r>
          </a:p>
        </p:txBody>
      </p:sp>
      <p:sp>
        <p:nvSpPr>
          <p:cNvPr id="80" name="Oval 79"/>
          <p:cNvSpPr/>
          <p:nvPr/>
        </p:nvSpPr>
        <p:spPr>
          <a:xfrm>
            <a:off x="1811500" y="1103284"/>
            <a:ext cx="699107" cy="64210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Y7</a:t>
            </a:r>
          </a:p>
        </p:txBody>
      </p:sp>
      <p:sp>
        <p:nvSpPr>
          <p:cNvPr id="81" name="Oval 80"/>
          <p:cNvSpPr/>
          <p:nvPr/>
        </p:nvSpPr>
        <p:spPr>
          <a:xfrm>
            <a:off x="9985500" y="2952986"/>
            <a:ext cx="699107" cy="64210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Y8</a:t>
            </a:r>
          </a:p>
        </p:txBody>
      </p:sp>
      <p:sp>
        <p:nvSpPr>
          <p:cNvPr id="82" name="Oval 81"/>
          <p:cNvSpPr/>
          <p:nvPr/>
        </p:nvSpPr>
        <p:spPr>
          <a:xfrm>
            <a:off x="1676357" y="5087013"/>
            <a:ext cx="699107" cy="64210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Y9</a:t>
            </a:r>
          </a:p>
        </p:txBody>
      </p:sp>
      <p:sp>
        <p:nvSpPr>
          <p:cNvPr id="83" name="Oval 82"/>
          <p:cNvSpPr/>
          <p:nvPr/>
        </p:nvSpPr>
        <p:spPr>
          <a:xfrm>
            <a:off x="9883242" y="6244350"/>
            <a:ext cx="699107" cy="64210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Y10</a:t>
            </a:r>
          </a:p>
        </p:txBody>
      </p:sp>
      <p:sp>
        <p:nvSpPr>
          <p:cNvPr id="84" name="Oval 83"/>
          <p:cNvSpPr/>
          <p:nvPr/>
        </p:nvSpPr>
        <p:spPr>
          <a:xfrm>
            <a:off x="1811499" y="8853577"/>
            <a:ext cx="699107" cy="64210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Y11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756" y="100738"/>
            <a:ext cx="1435329" cy="50795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48592" y="1953571"/>
            <a:ext cx="739262" cy="816384"/>
            <a:chOff x="248592" y="1953571"/>
            <a:chExt cx="739262" cy="816384"/>
          </a:xfrm>
        </p:grpSpPr>
        <p:sp>
          <p:nvSpPr>
            <p:cNvPr id="3" name="Oval 2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KS3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248592" y="4821888"/>
            <a:ext cx="739262" cy="816384"/>
            <a:chOff x="248592" y="1953571"/>
            <a:chExt cx="739262" cy="816384"/>
          </a:xfrm>
        </p:grpSpPr>
        <p:sp>
          <p:nvSpPr>
            <p:cNvPr id="49" name="Oval 48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KS3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248592" y="8643119"/>
            <a:ext cx="739262" cy="816384"/>
            <a:chOff x="248592" y="1953571"/>
            <a:chExt cx="739262" cy="816384"/>
          </a:xfrm>
        </p:grpSpPr>
        <p:sp>
          <p:nvSpPr>
            <p:cNvPr id="52" name="Oval 51"/>
            <p:cNvSpPr/>
            <p:nvPr/>
          </p:nvSpPr>
          <p:spPr>
            <a:xfrm>
              <a:off x="248592" y="1953571"/>
              <a:ext cx="739262" cy="816384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248592" y="2132948"/>
              <a:ext cx="726185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KS4</a:t>
              </a:r>
            </a:p>
          </p:txBody>
        </p: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4B322AB6-3F0C-4FAF-A914-A937333B232A}"/>
              </a:ext>
            </a:extLst>
          </p:cNvPr>
          <p:cNvSpPr/>
          <p:nvPr/>
        </p:nvSpPr>
        <p:spPr>
          <a:xfrm>
            <a:off x="10342698" y="7224492"/>
            <a:ext cx="2499153" cy="10923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100" dirty="0">
                <a:latin typeface="Century Gothic" panose="020B0502020202020204" pitchFamily="34" charset="0"/>
              </a:rPr>
              <a:t>A Level Computer Science</a:t>
            </a:r>
          </a:p>
          <a:p>
            <a:endParaRPr lang="en-GB" sz="1100" dirty="0">
              <a:latin typeface="Century Gothic" panose="020B0502020202020204" pitchFamily="34" charset="0"/>
            </a:endParaRPr>
          </a:p>
          <a:p>
            <a:r>
              <a:rPr lang="en-GB" sz="1100" dirty="0">
                <a:latin typeface="Century Gothic" panose="020B0502020202020204" pitchFamily="34" charset="0"/>
              </a:rPr>
              <a:t>Level 3 apprenticeships:</a:t>
            </a:r>
          </a:p>
          <a:p>
            <a:r>
              <a:rPr lang="en-GB" sz="1100" dirty="0">
                <a:latin typeface="Century Gothic" panose="020B0502020202020204" pitchFamily="34" charset="0"/>
              </a:rPr>
              <a:t>Networking – technician – cyber security – game design. </a:t>
            </a:r>
          </a:p>
        </p:txBody>
      </p:sp>
    </p:spTree>
    <p:extLst>
      <p:ext uri="{BB962C8B-B14F-4D97-AF65-F5344CB8AC3E}">
        <p14:creationId xmlns:p14="http://schemas.microsoft.com/office/powerpoint/2010/main" val="2045105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526</TotalTime>
  <Words>191</Words>
  <Application>Microsoft Office PowerPoint</Application>
  <PresentationFormat>A3 Paper (297x420 mm)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Golborne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SNORWOODC</dc:creator>
  <cp:lastModifiedBy>Carl Wallwork</cp:lastModifiedBy>
  <cp:revision>90</cp:revision>
  <cp:lastPrinted>2019-07-01T19:32:56Z</cp:lastPrinted>
  <dcterms:created xsi:type="dcterms:W3CDTF">2019-07-01T10:17:12Z</dcterms:created>
  <dcterms:modified xsi:type="dcterms:W3CDTF">2021-09-15T13:12:18Z</dcterms:modified>
</cp:coreProperties>
</file>