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Lst>
  <p:sldSz cx="12801600" cy="9601200" type="A3"/>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6BD3"/>
    <a:srgbClr val="C1C1F5"/>
    <a:srgbClr val="6600FF"/>
    <a:srgbClr val="9933FF"/>
    <a:srgbClr val="B686DA"/>
    <a:srgbClr val="AF9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5" d="100"/>
          <a:sy n="65" d="100"/>
        </p:scale>
        <p:origin x="12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63263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462745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BE3A73-DE0E-48FF-AA8F-CAFE9DB048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52429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BE3A73-DE0E-48FF-AA8F-CAFE9DB048FB}"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51470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BE3A73-DE0E-48FF-AA8F-CAFE9DB048FB}" type="datetimeFigureOut">
              <a:rPr lang="en-GB" smtClean="0"/>
              <a:t>25/11/2020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096598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BE3A73-DE0E-48FF-AA8F-CAFE9DB048FB}" type="datetimeFigureOut">
              <a:rPr lang="en-GB" smtClean="0"/>
              <a:t>25/11/2020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733245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E3A73-DE0E-48FF-AA8F-CAFE9DB048FB}" type="datetimeFigureOut">
              <a:rPr lang="en-GB" smtClean="0"/>
              <a:t>25/11/2020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329663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752861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04707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13853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a:p>
        </p:txBody>
      </p:sp>
    </p:spTree>
    <p:extLst>
      <p:ext uri="{BB962C8B-B14F-4D97-AF65-F5344CB8AC3E}">
        <p14:creationId xmlns:p14="http://schemas.microsoft.com/office/powerpoint/2010/main" val="992891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89BE3A73-DE0E-48FF-AA8F-CAFE9DB048FB}" type="datetimeFigureOut">
              <a:rPr lang="en-GB" smtClean="0"/>
              <a:t>25/11/2020</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82EAA3B-E51E-4467-A364-87F13A961376}" type="slidenum">
              <a:rPr lang="en-GB" smtClean="0"/>
              <a:t>‹#›</a:t>
            </a:fld>
            <a:endParaRPr lang="en-GB"/>
          </a:p>
        </p:txBody>
      </p:sp>
    </p:spTree>
    <p:extLst>
      <p:ext uri="{BB962C8B-B14F-4D97-AF65-F5344CB8AC3E}">
        <p14:creationId xmlns:p14="http://schemas.microsoft.com/office/powerpoint/2010/main" val="2366728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5137" y="213939"/>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Autumn</a:t>
            </a:r>
          </a:p>
          <a:p>
            <a:r>
              <a:rPr lang="en-GB" sz="1400" dirty="0">
                <a:latin typeface="Century Gothic" panose="020B0502020202020204" pitchFamily="34" charset="0"/>
              </a:rPr>
              <a:t>N/A</a:t>
            </a:r>
          </a:p>
        </p:txBody>
      </p:sp>
      <p:sp>
        <p:nvSpPr>
          <p:cNvPr id="7" name="Rectangle 6"/>
          <p:cNvSpPr/>
          <p:nvPr/>
        </p:nvSpPr>
        <p:spPr>
          <a:xfrm>
            <a:off x="4951551" y="213939"/>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Spring</a:t>
            </a:r>
          </a:p>
          <a:p>
            <a:r>
              <a:rPr lang="en-GB" sz="1400" dirty="0">
                <a:latin typeface="Century Gothic" panose="020B0502020202020204" pitchFamily="34" charset="0"/>
              </a:rPr>
              <a:t>N/A</a:t>
            </a:r>
          </a:p>
        </p:txBody>
      </p:sp>
      <p:sp>
        <p:nvSpPr>
          <p:cNvPr id="9" name="Rectangle 8"/>
          <p:cNvSpPr/>
          <p:nvPr/>
        </p:nvSpPr>
        <p:spPr>
          <a:xfrm>
            <a:off x="7647461" y="213939"/>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Summer</a:t>
            </a:r>
          </a:p>
          <a:p>
            <a:endParaRPr lang="en-GB" sz="1400" dirty="0">
              <a:latin typeface="Century Gothic" panose="020B0502020202020204" pitchFamily="34" charset="0"/>
            </a:endParaRPr>
          </a:p>
          <a:p>
            <a:r>
              <a:rPr lang="en-GB" sz="1400" dirty="0">
                <a:latin typeface="Century Gothic" panose="020B0502020202020204" pitchFamily="34" charset="0"/>
              </a:rPr>
              <a:t>N/A</a:t>
            </a:r>
          </a:p>
        </p:txBody>
      </p:sp>
      <p:grpSp>
        <p:nvGrpSpPr>
          <p:cNvPr id="21" name="Group 20"/>
          <p:cNvGrpSpPr/>
          <p:nvPr/>
        </p:nvGrpSpPr>
        <p:grpSpPr>
          <a:xfrm>
            <a:off x="8950745" y="213940"/>
            <a:ext cx="2837794" cy="3480832"/>
            <a:chOff x="8618482" y="420416"/>
            <a:chExt cx="2837794" cy="3922993"/>
          </a:xfrm>
          <a:solidFill>
            <a:srgbClr val="7030A0"/>
          </a:solidFill>
        </p:grpSpPr>
        <p:sp>
          <p:nvSpPr>
            <p:cNvPr id="5" name="Block Arc 4"/>
            <p:cNvSpPr/>
            <p:nvPr/>
          </p:nvSpPr>
          <p:spPr>
            <a:xfrm rot="5400000">
              <a:off x="8075882" y="963016"/>
              <a:ext cx="3922993" cy="2837794"/>
            </a:xfrm>
            <a:prstGeom prst="blockArc">
              <a:avLst>
                <a:gd name="adj1" fmla="val 10775961"/>
                <a:gd name="adj2" fmla="val 2468"/>
                <a:gd name="adj3" fmla="val 49993"/>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solidFill>
                  <a:schemeClr val="bg1"/>
                </a:solidFill>
                <a:latin typeface="Century Gothic" panose="020B0502020202020204" pitchFamily="34" charset="0"/>
              </a:endParaRPr>
            </a:p>
            <a:p>
              <a:pPr algn="ctr"/>
              <a:endParaRPr lang="en-GB" sz="14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r>
                <a:rPr lang="en-GB" sz="700" dirty="0">
                  <a:solidFill>
                    <a:schemeClr val="bg1"/>
                  </a:solidFill>
                  <a:latin typeface="Century Gothic" panose="020B0502020202020204" pitchFamily="34" charset="0"/>
                </a:rPr>
                <a:t>During Y7 students develop key skills and understanding of computers and how they function.    File management and misconceptions are addressed.</a:t>
              </a:r>
            </a:p>
          </p:txBody>
        </p:sp>
        <p:sp>
          <p:nvSpPr>
            <p:cNvPr id="20" name="Chord 19"/>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grpSp>
      <p:grpSp>
        <p:nvGrpSpPr>
          <p:cNvPr id="46" name="Group 45"/>
          <p:cNvGrpSpPr/>
          <p:nvPr/>
        </p:nvGrpSpPr>
        <p:grpSpPr>
          <a:xfrm>
            <a:off x="8913959" y="4083588"/>
            <a:ext cx="2837794" cy="3480832"/>
            <a:chOff x="8618482" y="420416"/>
            <a:chExt cx="2837794" cy="3922993"/>
          </a:xfrm>
          <a:solidFill>
            <a:srgbClr val="7030A0"/>
          </a:solidFill>
        </p:grpSpPr>
        <p:sp>
          <p:nvSpPr>
            <p:cNvPr id="47" name="Block Arc 46"/>
            <p:cNvSpPr/>
            <p:nvPr/>
          </p:nvSpPr>
          <p:spPr>
            <a:xfrm rot="5400000">
              <a:off x="8075882" y="963016"/>
              <a:ext cx="3922993" cy="2837794"/>
            </a:xfrm>
            <a:prstGeom prst="blockArc">
              <a:avLst>
                <a:gd name="adj1" fmla="val 10775961"/>
                <a:gd name="adj2" fmla="val 2468"/>
                <a:gd name="adj3" fmla="val 4999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000" dirty="0">
                  <a:solidFill>
                    <a:schemeClr val="bg1"/>
                  </a:solidFill>
                  <a:latin typeface="Century Gothic" panose="020B0502020202020204" pitchFamily="34" charset="0"/>
                </a:rPr>
                <a:t>Y</a:t>
              </a:r>
            </a:p>
            <a:p>
              <a:pPr algn="ctr"/>
              <a:endParaRPr lang="en-GB" sz="1000" dirty="0">
                <a:solidFill>
                  <a:schemeClr val="bg1"/>
                </a:solidFill>
                <a:latin typeface="Century Gothic" panose="020B0502020202020204" pitchFamily="34" charset="0"/>
              </a:endParaRPr>
            </a:p>
            <a:p>
              <a:pPr algn="ctr"/>
              <a:endParaRPr lang="en-GB" sz="10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r>
                <a:rPr lang="en-GB" sz="700" dirty="0">
                  <a:solidFill>
                    <a:schemeClr val="bg1"/>
                  </a:solidFill>
                  <a:latin typeface="Century Gothic" panose="020B0502020202020204" pitchFamily="34" charset="0"/>
                </a:rPr>
                <a:t>ear 9 incorporates I.T. and computing skills into a Business Studies project.  Student develop a business around a network installation company.  This provides students with business studies concepts prior to taking their options.</a:t>
              </a:r>
            </a:p>
          </p:txBody>
        </p:sp>
        <p:sp>
          <p:nvSpPr>
            <p:cNvPr id="48" name="Chord 47"/>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grpSp>
      <p:grpSp>
        <p:nvGrpSpPr>
          <p:cNvPr id="55" name="Group 54"/>
          <p:cNvGrpSpPr/>
          <p:nvPr/>
        </p:nvGrpSpPr>
        <p:grpSpPr>
          <a:xfrm rot="10800000">
            <a:off x="708256" y="2138519"/>
            <a:ext cx="2837794" cy="3480832"/>
            <a:chOff x="8618482" y="420416"/>
            <a:chExt cx="2837794" cy="3922993"/>
          </a:xfrm>
          <a:solidFill>
            <a:srgbClr val="7030A0"/>
          </a:solidFill>
        </p:grpSpPr>
        <p:sp>
          <p:nvSpPr>
            <p:cNvPr id="56" name="Block Arc 55"/>
            <p:cNvSpPr/>
            <p:nvPr/>
          </p:nvSpPr>
          <p:spPr>
            <a:xfrm rot="5400000">
              <a:off x="8075882" y="963016"/>
              <a:ext cx="3922993" cy="2837794"/>
            </a:xfrm>
            <a:prstGeom prst="blockArc">
              <a:avLst>
                <a:gd name="adj1" fmla="val 10775961"/>
                <a:gd name="adj2" fmla="val 2312"/>
                <a:gd name="adj3" fmla="val 499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solidFill>
                  <a:schemeClr val="bg1"/>
                </a:solidFill>
                <a:latin typeface="Century Gothic" panose="020B0502020202020204" pitchFamily="34" charset="0"/>
              </a:endParaRPr>
            </a:p>
            <a:p>
              <a:pPr algn="ctr"/>
              <a:endParaRPr lang="en-GB" sz="1400" dirty="0">
                <a:solidFill>
                  <a:schemeClr val="bg1"/>
                </a:solidFill>
                <a:latin typeface="Century Gothic" panose="020B0502020202020204" pitchFamily="34" charset="0"/>
              </a:endParaRPr>
            </a:p>
            <a:p>
              <a:pPr algn="ctr"/>
              <a:endParaRPr lang="en-GB" sz="1400" dirty="0">
                <a:solidFill>
                  <a:schemeClr val="bg1"/>
                </a:solidFill>
                <a:latin typeface="Century Gothic" panose="020B0502020202020204" pitchFamily="34" charset="0"/>
              </a:endParaRPr>
            </a:p>
            <a:p>
              <a:pPr algn="ctr"/>
              <a:r>
                <a:rPr lang="en-GB" sz="700" dirty="0">
                  <a:solidFill>
                    <a:schemeClr val="bg1"/>
                  </a:solidFill>
                  <a:latin typeface="Century Gothic" panose="020B0502020202020204" pitchFamily="34" charset="0"/>
                </a:rPr>
                <a:t>Year 8 builds on the hardware unit to look at the hardware needed for the Internet to function.  Spreadsheet modelling links with databases</a:t>
              </a:r>
              <a:r>
                <a:rPr lang="en-GB" sz="1400" dirty="0">
                  <a:solidFill>
                    <a:schemeClr val="bg1"/>
                  </a:solidFill>
                  <a:latin typeface="Century Gothic" panose="020B0502020202020204" pitchFamily="34" charset="0"/>
                </a:rPr>
                <a:t>.</a:t>
              </a:r>
            </a:p>
          </p:txBody>
        </p:sp>
        <p:sp>
          <p:nvSpPr>
            <p:cNvPr id="57" name="Chord 56"/>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grpSp>
      <p:grpSp>
        <p:nvGrpSpPr>
          <p:cNvPr id="58" name="Group 57"/>
          <p:cNvGrpSpPr/>
          <p:nvPr/>
        </p:nvGrpSpPr>
        <p:grpSpPr>
          <a:xfrm rot="10800000">
            <a:off x="705372" y="5978671"/>
            <a:ext cx="2837794" cy="3480832"/>
            <a:chOff x="8618481" y="420416"/>
            <a:chExt cx="2837794" cy="3922993"/>
          </a:xfrm>
          <a:solidFill>
            <a:srgbClr val="7030A0"/>
          </a:solidFill>
        </p:grpSpPr>
        <p:sp>
          <p:nvSpPr>
            <p:cNvPr id="59" name="Block Arc 58"/>
            <p:cNvSpPr/>
            <p:nvPr/>
          </p:nvSpPr>
          <p:spPr>
            <a:xfrm rot="5400000">
              <a:off x="8075881" y="963016"/>
              <a:ext cx="3922993" cy="2837794"/>
            </a:xfrm>
            <a:prstGeom prst="blockArc">
              <a:avLst>
                <a:gd name="adj1" fmla="val 10775961"/>
                <a:gd name="adj2" fmla="val 2468"/>
                <a:gd name="adj3" fmla="val 4999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endParaRPr lang="en-GB" sz="700" dirty="0">
                <a:solidFill>
                  <a:schemeClr val="bg1"/>
                </a:solidFill>
                <a:latin typeface="Century Gothic" panose="020B0502020202020204" pitchFamily="34" charset="0"/>
              </a:endParaRPr>
            </a:p>
            <a:p>
              <a:pPr algn="ctr"/>
              <a:r>
                <a:rPr lang="en-GB" sz="700" dirty="0">
                  <a:solidFill>
                    <a:schemeClr val="bg1"/>
                  </a:solidFill>
                  <a:latin typeface="Century Gothic" panose="020B0502020202020204" pitchFamily="34" charset="0"/>
                </a:rPr>
                <a:t>Year 10 provides the theory building blocks for the course content.  The students use the programming skills to complete the controlled assessment.  Students build on their Y10 knowledge to complete past papers and exam style</a:t>
              </a:r>
              <a:r>
                <a:rPr lang="en-GB" sz="1400" dirty="0">
                  <a:solidFill>
                    <a:schemeClr val="bg1"/>
                  </a:solidFill>
                  <a:latin typeface="Century Gothic" panose="020B0502020202020204" pitchFamily="34" charset="0"/>
                </a:rPr>
                <a:t> </a:t>
              </a:r>
              <a:r>
                <a:rPr lang="en-GB" sz="700" dirty="0">
                  <a:solidFill>
                    <a:schemeClr val="bg1"/>
                  </a:solidFill>
                  <a:latin typeface="Century Gothic" panose="020B0502020202020204" pitchFamily="34" charset="0"/>
                </a:rPr>
                <a:t>questions</a:t>
              </a:r>
              <a:r>
                <a:rPr lang="en-GB" sz="1400" dirty="0">
                  <a:solidFill>
                    <a:schemeClr val="bg1"/>
                  </a:solidFill>
                  <a:latin typeface="Century Gothic" panose="020B0502020202020204" pitchFamily="34" charset="0"/>
                </a:rPr>
                <a:t>.</a:t>
              </a:r>
            </a:p>
          </p:txBody>
        </p:sp>
        <p:sp>
          <p:nvSpPr>
            <p:cNvPr id="60" name="Chord 59"/>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solidFill>
                  <a:schemeClr val="bg1"/>
                </a:solidFill>
                <a:latin typeface="Century Gothic" panose="020B0502020202020204" pitchFamily="34" charset="0"/>
              </a:endParaRPr>
            </a:p>
          </p:txBody>
        </p:sp>
      </p:grpSp>
      <p:sp>
        <p:nvSpPr>
          <p:cNvPr id="61" name="Rounded Rectangle 60"/>
          <p:cNvSpPr/>
          <p:nvPr/>
        </p:nvSpPr>
        <p:spPr>
          <a:xfrm>
            <a:off x="248592" y="71035"/>
            <a:ext cx="1875676" cy="1825016"/>
          </a:xfrm>
          <a:prstGeom prst="roundRect">
            <a:avLst>
              <a:gd name="adj" fmla="val 5646"/>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dirty="0">
                <a:latin typeface="Century Gothic" panose="020B0502020202020204" pitchFamily="34" charset="0"/>
              </a:rPr>
              <a:t>KS1 and 2</a:t>
            </a:r>
          </a:p>
          <a:p>
            <a:pPr algn="ctr"/>
            <a:r>
              <a:rPr lang="en-GB" sz="1400" dirty="0">
                <a:latin typeface="Century Gothic" panose="020B0502020202020204" pitchFamily="34" charset="0"/>
              </a:rPr>
              <a:t>Knowledge and Skills</a:t>
            </a:r>
          </a:p>
          <a:p>
            <a:r>
              <a:rPr lang="en-GB" sz="1100" dirty="0">
                <a:latin typeface="Century Gothic" panose="020B0502020202020204" pitchFamily="34" charset="0"/>
              </a:rPr>
              <a:t>Basic MS Office PP.</a:t>
            </a:r>
          </a:p>
          <a:p>
            <a:r>
              <a:rPr lang="en-GB" sz="1100" dirty="0">
                <a:latin typeface="Century Gothic" panose="020B0502020202020204" pitchFamily="34" charset="0"/>
              </a:rPr>
              <a:t>Scratch introduction</a:t>
            </a:r>
            <a:r>
              <a:rPr lang="en-GB" sz="1400" dirty="0">
                <a:latin typeface="Century Gothic" panose="020B0502020202020204" pitchFamily="34" charset="0"/>
              </a:rPr>
              <a:t>.</a:t>
            </a:r>
          </a:p>
          <a:p>
            <a:r>
              <a:rPr lang="en-GB" sz="1100" dirty="0">
                <a:latin typeface="Century Gothic" panose="020B0502020202020204" pitchFamily="34" charset="0"/>
              </a:rPr>
              <a:t>Internet research.</a:t>
            </a:r>
          </a:p>
        </p:txBody>
      </p:sp>
      <p:sp>
        <p:nvSpPr>
          <p:cNvPr id="63" name="Circular Arrow 62"/>
          <p:cNvSpPr/>
          <p:nvPr/>
        </p:nvSpPr>
        <p:spPr>
          <a:xfrm flipV="1">
            <a:off x="8320379" y="4612317"/>
            <a:ext cx="4098526" cy="4266543"/>
          </a:xfrm>
          <a:prstGeom prst="circularArrow">
            <a:avLst>
              <a:gd name="adj1" fmla="val 17767"/>
              <a:gd name="adj2" fmla="val 1145949"/>
              <a:gd name="adj3" fmla="val 18507623"/>
              <a:gd name="adj4" fmla="val 16140204"/>
              <a:gd name="adj5" fmla="val 15647"/>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4" name="Right Arrow 63"/>
          <p:cNvSpPr/>
          <p:nvPr/>
        </p:nvSpPr>
        <p:spPr>
          <a:xfrm>
            <a:off x="10405922" y="8534152"/>
            <a:ext cx="1583927" cy="1067047"/>
          </a:xfrm>
          <a:prstGeom prst="rightArrow">
            <a:avLst>
              <a:gd name="adj1" fmla="val 70497"/>
              <a:gd name="adj2" fmla="val 6039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10369642" y="7904193"/>
            <a:ext cx="1047136" cy="523220"/>
          </a:xfrm>
          <a:prstGeom prst="rect">
            <a:avLst/>
          </a:prstGeom>
          <a:noFill/>
        </p:spPr>
        <p:txBody>
          <a:bodyPr wrap="square" rtlCol="0">
            <a:spAutoFit/>
          </a:bodyPr>
          <a:lstStyle/>
          <a:p>
            <a:r>
              <a:rPr lang="en-GB" sz="1400" dirty="0">
                <a:solidFill>
                  <a:schemeClr val="bg1"/>
                </a:solidFill>
              </a:rPr>
              <a:t>Post-16 Pathways</a:t>
            </a:r>
          </a:p>
        </p:txBody>
      </p:sp>
      <p:sp>
        <p:nvSpPr>
          <p:cNvPr id="65" name="TextBox 64"/>
          <p:cNvSpPr txBox="1"/>
          <p:nvPr/>
        </p:nvSpPr>
        <p:spPr>
          <a:xfrm>
            <a:off x="10397698" y="8843893"/>
            <a:ext cx="1047136" cy="523220"/>
          </a:xfrm>
          <a:prstGeom prst="rect">
            <a:avLst/>
          </a:prstGeom>
          <a:noFill/>
        </p:spPr>
        <p:txBody>
          <a:bodyPr wrap="square" rtlCol="0">
            <a:spAutoFit/>
          </a:bodyPr>
          <a:lstStyle/>
          <a:p>
            <a:r>
              <a:rPr lang="en-GB" sz="1400" dirty="0">
                <a:solidFill>
                  <a:schemeClr val="bg1"/>
                </a:solidFill>
              </a:rPr>
              <a:t>Post-16 Pathways</a:t>
            </a:r>
          </a:p>
        </p:txBody>
      </p:sp>
      <p:sp>
        <p:nvSpPr>
          <p:cNvPr id="66" name="Rectangle 65"/>
          <p:cNvSpPr/>
          <p:nvPr/>
        </p:nvSpPr>
        <p:spPr>
          <a:xfrm>
            <a:off x="2208352" y="4075205"/>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Autumn</a:t>
            </a:r>
          </a:p>
          <a:p>
            <a:r>
              <a:rPr lang="en-GB" sz="1400" dirty="0">
                <a:latin typeface="Century Gothic" panose="020B0502020202020204" pitchFamily="34" charset="0"/>
              </a:rPr>
              <a:t>Introduction to Business and Enterprising. </a:t>
            </a:r>
          </a:p>
        </p:txBody>
      </p:sp>
      <p:sp>
        <p:nvSpPr>
          <p:cNvPr id="67" name="Rectangle 66"/>
          <p:cNvSpPr/>
          <p:nvPr/>
        </p:nvSpPr>
        <p:spPr>
          <a:xfrm>
            <a:off x="4914766" y="4075205"/>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Spring</a:t>
            </a:r>
          </a:p>
          <a:p>
            <a:r>
              <a:rPr lang="en-GB" sz="1400" dirty="0">
                <a:latin typeface="Century Gothic" panose="020B0502020202020204" pitchFamily="34" charset="0"/>
              </a:rPr>
              <a:t>The Economy and Introduction to Finance</a:t>
            </a:r>
          </a:p>
        </p:txBody>
      </p:sp>
      <p:sp>
        <p:nvSpPr>
          <p:cNvPr id="68" name="Rectangle 67"/>
          <p:cNvSpPr/>
          <p:nvPr/>
        </p:nvSpPr>
        <p:spPr>
          <a:xfrm>
            <a:off x="7610676" y="4075205"/>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Summer</a:t>
            </a:r>
          </a:p>
          <a:p>
            <a:r>
              <a:rPr lang="en-GB" sz="1400" dirty="0">
                <a:latin typeface="Century Gothic" panose="020B0502020202020204" pitchFamily="34" charset="0"/>
              </a:rPr>
              <a:t>People in Business </a:t>
            </a:r>
          </a:p>
          <a:p>
            <a:endParaRPr lang="en-GB" sz="1400" dirty="0">
              <a:latin typeface="Century Gothic" panose="020B0502020202020204" pitchFamily="34" charset="0"/>
            </a:endParaRPr>
          </a:p>
          <a:p>
            <a:r>
              <a:rPr lang="en-GB" sz="1400" dirty="0">
                <a:latin typeface="Century Gothic" panose="020B0502020202020204" pitchFamily="34" charset="0"/>
              </a:rPr>
              <a:t>The big pitch!</a:t>
            </a:r>
          </a:p>
        </p:txBody>
      </p:sp>
      <p:sp>
        <p:nvSpPr>
          <p:cNvPr id="69" name="Rectangle 68"/>
          <p:cNvSpPr/>
          <p:nvPr/>
        </p:nvSpPr>
        <p:spPr>
          <a:xfrm>
            <a:off x="2186441" y="7925393"/>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Autumn</a:t>
            </a:r>
          </a:p>
          <a:p>
            <a:r>
              <a:rPr lang="en-GB" sz="1400" dirty="0">
                <a:latin typeface="Century Gothic" panose="020B0502020202020204" pitchFamily="34" charset="0"/>
              </a:rPr>
              <a:t>Course Change- GCSE Business</a:t>
            </a:r>
          </a:p>
          <a:p>
            <a:r>
              <a:rPr lang="en-GB" sz="1400" dirty="0">
                <a:latin typeface="Century Gothic" panose="020B0502020202020204" pitchFamily="34" charset="0"/>
              </a:rPr>
              <a:t>Theme 1</a:t>
            </a:r>
          </a:p>
        </p:txBody>
      </p:sp>
      <p:sp>
        <p:nvSpPr>
          <p:cNvPr id="70" name="Rectangle 69"/>
          <p:cNvSpPr/>
          <p:nvPr/>
        </p:nvSpPr>
        <p:spPr>
          <a:xfrm>
            <a:off x="4914766" y="7925393"/>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Spring</a:t>
            </a:r>
          </a:p>
          <a:p>
            <a:r>
              <a:rPr lang="en-GB" sz="1400" dirty="0">
                <a:latin typeface="Century Gothic" panose="020B0502020202020204" pitchFamily="34" charset="0"/>
              </a:rPr>
              <a:t>GCSE Business Theme 1</a:t>
            </a:r>
          </a:p>
          <a:p>
            <a:r>
              <a:rPr lang="en-GB" sz="1400" dirty="0">
                <a:latin typeface="Century Gothic" panose="020B0502020202020204" pitchFamily="34" charset="0"/>
              </a:rPr>
              <a:t>Theme 2</a:t>
            </a:r>
          </a:p>
        </p:txBody>
      </p:sp>
      <p:sp>
        <p:nvSpPr>
          <p:cNvPr id="71" name="Rectangle 70"/>
          <p:cNvSpPr/>
          <p:nvPr/>
        </p:nvSpPr>
        <p:spPr>
          <a:xfrm>
            <a:off x="7610676" y="7925393"/>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Summer</a:t>
            </a:r>
          </a:p>
          <a:p>
            <a:endParaRPr lang="en-GB" sz="1400" dirty="0">
              <a:latin typeface="Century Gothic" panose="020B0502020202020204" pitchFamily="34" charset="0"/>
            </a:endParaRPr>
          </a:p>
          <a:p>
            <a:r>
              <a:rPr lang="en-GB" sz="1400" dirty="0">
                <a:latin typeface="Century Gothic" panose="020B0502020202020204" pitchFamily="34" charset="0"/>
              </a:rPr>
              <a:t>Exam prep and exams</a:t>
            </a:r>
          </a:p>
        </p:txBody>
      </p:sp>
      <p:sp>
        <p:nvSpPr>
          <p:cNvPr id="72" name="Rectangle 71"/>
          <p:cNvSpPr/>
          <p:nvPr/>
        </p:nvSpPr>
        <p:spPr>
          <a:xfrm>
            <a:off x="2209532" y="2134768"/>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Summer</a:t>
            </a:r>
          </a:p>
          <a:p>
            <a:endParaRPr lang="en-GB" sz="1400" dirty="0">
              <a:latin typeface="Century Gothic" panose="020B0502020202020204" pitchFamily="34" charset="0"/>
            </a:endParaRPr>
          </a:p>
          <a:p>
            <a:r>
              <a:rPr lang="en-GB" sz="1400" dirty="0">
                <a:latin typeface="Century Gothic" panose="020B0502020202020204" pitchFamily="34" charset="0"/>
              </a:rPr>
              <a:t>     N/A</a:t>
            </a:r>
          </a:p>
        </p:txBody>
      </p:sp>
      <p:sp>
        <p:nvSpPr>
          <p:cNvPr id="73" name="Rectangle 72"/>
          <p:cNvSpPr/>
          <p:nvPr/>
        </p:nvSpPr>
        <p:spPr>
          <a:xfrm>
            <a:off x="4915946" y="2134768"/>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Spring</a:t>
            </a:r>
          </a:p>
          <a:p>
            <a:endParaRPr lang="en-GB" sz="1400" dirty="0">
              <a:latin typeface="Century Gothic" panose="020B0502020202020204" pitchFamily="34" charset="0"/>
            </a:endParaRPr>
          </a:p>
          <a:p>
            <a:r>
              <a:rPr lang="en-GB" sz="1400" dirty="0">
                <a:latin typeface="Century Gothic" panose="020B0502020202020204" pitchFamily="34" charset="0"/>
              </a:rPr>
              <a:t>N/A</a:t>
            </a:r>
          </a:p>
        </p:txBody>
      </p:sp>
      <p:sp>
        <p:nvSpPr>
          <p:cNvPr id="74" name="Rectangle 73"/>
          <p:cNvSpPr/>
          <p:nvPr/>
        </p:nvSpPr>
        <p:spPr>
          <a:xfrm>
            <a:off x="7611856" y="2134768"/>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Autumn</a:t>
            </a:r>
          </a:p>
          <a:p>
            <a:endParaRPr lang="en-GB" sz="1400" dirty="0">
              <a:latin typeface="Century Gothic" panose="020B0502020202020204" pitchFamily="34" charset="0"/>
            </a:endParaRPr>
          </a:p>
          <a:p>
            <a:r>
              <a:rPr lang="en-GB" sz="1400" dirty="0">
                <a:latin typeface="Century Gothic" panose="020B0502020202020204" pitchFamily="34" charset="0"/>
              </a:rPr>
              <a:t>N/A</a:t>
            </a:r>
          </a:p>
        </p:txBody>
      </p:sp>
      <p:sp>
        <p:nvSpPr>
          <p:cNvPr id="75" name="Rectangle 74"/>
          <p:cNvSpPr/>
          <p:nvPr/>
        </p:nvSpPr>
        <p:spPr>
          <a:xfrm>
            <a:off x="2176821" y="6008141"/>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Summer</a:t>
            </a:r>
          </a:p>
          <a:p>
            <a:endParaRPr lang="en-GB" sz="1400" dirty="0">
              <a:latin typeface="Century Gothic" panose="020B0502020202020204" pitchFamily="34" charset="0"/>
            </a:endParaRPr>
          </a:p>
          <a:p>
            <a:r>
              <a:rPr lang="en-GB" sz="1400" dirty="0">
                <a:latin typeface="Century Gothic" panose="020B0502020202020204" pitchFamily="34" charset="0"/>
              </a:rPr>
              <a:t>	BTEC Tech Award in Enterprise Component 3- Finance</a:t>
            </a:r>
          </a:p>
        </p:txBody>
      </p:sp>
      <p:sp>
        <p:nvSpPr>
          <p:cNvPr id="76" name="Rectangle 75"/>
          <p:cNvSpPr/>
          <p:nvPr/>
        </p:nvSpPr>
        <p:spPr>
          <a:xfrm>
            <a:off x="4883235" y="6008141"/>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Spring</a:t>
            </a:r>
          </a:p>
          <a:p>
            <a:endParaRPr lang="en-GB" sz="1400" dirty="0">
              <a:latin typeface="Century Gothic" panose="020B0502020202020204" pitchFamily="34" charset="0"/>
            </a:endParaRPr>
          </a:p>
          <a:p>
            <a:r>
              <a:rPr lang="en-GB" sz="1400" dirty="0">
                <a:latin typeface="Century Gothic" panose="020B0502020202020204" pitchFamily="34" charset="0"/>
              </a:rPr>
              <a:t>BTECH Tech award in Enterprise Component C and Component 3.</a:t>
            </a:r>
          </a:p>
        </p:txBody>
      </p:sp>
      <p:sp>
        <p:nvSpPr>
          <p:cNvPr id="77" name="Rectangle 76"/>
          <p:cNvSpPr/>
          <p:nvPr/>
        </p:nvSpPr>
        <p:spPr>
          <a:xfrm>
            <a:off x="7579145" y="6008141"/>
            <a:ext cx="2669628" cy="154971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1400" dirty="0">
                <a:latin typeface="Century Gothic" panose="020B0502020202020204" pitchFamily="34" charset="0"/>
              </a:rPr>
              <a:t>Autumn</a:t>
            </a:r>
          </a:p>
          <a:p>
            <a:endParaRPr lang="en-GB" sz="1400" dirty="0">
              <a:latin typeface="Century Gothic" panose="020B0502020202020204" pitchFamily="34" charset="0"/>
            </a:endParaRPr>
          </a:p>
          <a:p>
            <a:r>
              <a:rPr lang="en-GB" sz="1400" dirty="0">
                <a:latin typeface="Century Gothic" panose="020B0502020202020204" pitchFamily="34" charset="0"/>
              </a:rPr>
              <a:t>BTEC Tech award in Enterprise Component 1A and B</a:t>
            </a:r>
          </a:p>
        </p:txBody>
      </p:sp>
      <p:sp>
        <p:nvSpPr>
          <p:cNvPr id="78" name="Rectangle 77"/>
          <p:cNvSpPr/>
          <p:nvPr/>
        </p:nvSpPr>
        <p:spPr>
          <a:xfrm rot="16200000">
            <a:off x="7823835" y="5948952"/>
            <a:ext cx="9204879" cy="477054"/>
          </a:xfrm>
          <a:prstGeom prst="rect">
            <a:avLst/>
          </a:prstGeom>
          <a:noFill/>
        </p:spPr>
        <p:txBody>
          <a:bodyPr wrap="square" lIns="91440" tIns="45720" rIns="91440" bIns="45720">
            <a:spAutoFit/>
          </a:bodyPr>
          <a:lstStyle/>
          <a:p>
            <a:pPr algn="ctr"/>
            <a:r>
              <a:rPr lang="en-US" sz="2500" b="1" dirty="0">
                <a:ln w="10160">
                  <a:solidFill>
                    <a:schemeClr val="tx1"/>
                  </a:solidFill>
                  <a:prstDash val="solid"/>
                </a:ln>
                <a:solidFill>
                  <a:srgbClr val="FFFFFF"/>
                </a:solidFill>
                <a:effectLst>
                  <a:outerShdw blurRad="38100" dist="22860" dir="5400000" algn="tl" rotWithShape="0">
                    <a:srgbClr val="000000">
                      <a:alpha val="30000"/>
                    </a:srgbClr>
                  </a:outerShdw>
                </a:effectLst>
              </a:rPr>
              <a:t>Business</a:t>
            </a:r>
            <a:r>
              <a:rPr lang="en-US" sz="2500" b="1" cap="none" spc="0" dirty="0">
                <a:ln w="10160">
                  <a:solidFill>
                    <a:schemeClr val="tx1"/>
                  </a:solidFill>
                  <a:prstDash val="solid"/>
                </a:ln>
                <a:solidFill>
                  <a:srgbClr val="FFFFFF"/>
                </a:solidFill>
                <a:effectLst>
                  <a:outerShdw blurRad="38100" dist="22860" dir="5400000" algn="tl" rotWithShape="0">
                    <a:srgbClr val="000000">
                      <a:alpha val="30000"/>
                    </a:srgbClr>
                  </a:outerShdw>
                </a:effectLst>
              </a:rPr>
              <a:t>. Curriculum Journey</a:t>
            </a:r>
          </a:p>
        </p:txBody>
      </p:sp>
      <p:sp>
        <p:nvSpPr>
          <p:cNvPr id="80" name="Oval 79"/>
          <p:cNvSpPr/>
          <p:nvPr/>
        </p:nvSpPr>
        <p:spPr>
          <a:xfrm>
            <a:off x="9967535" y="692666"/>
            <a:ext cx="699107" cy="642107"/>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b="1" dirty="0">
                <a:solidFill>
                  <a:schemeClr val="accent6">
                    <a:lumMod val="75000"/>
                  </a:schemeClr>
                </a:solidFill>
                <a:latin typeface="Century Gothic" panose="020B0502020202020204" pitchFamily="34" charset="0"/>
              </a:rPr>
              <a:t>Y7</a:t>
            </a:r>
          </a:p>
        </p:txBody>
      </p:sp>
      <p:sp>
        <p:nvSpPr>
          <p:cNvPr id="81" name="Oval 80"/>
          <p:cNvSpPr/>
          <p:nvPr/>
        </p:nvSpPr>
        <p:spPr>
          <a:xfrm>
            <a:off x="1814543" y="2570005"/>
            <a:ext cx="699107" cy="642107"/>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b="1" dirty="0">
                <a:solidFill>
                  <a:schemeClr val="accent6">
                    <a:lumMod val="75000"/>
                  </a:schemeClr>
                </a:solidFill>
                <a:latin typeface="Century Gothic" panose="020B0502020202020204" pitchFamily="34" charset="0"/>
              </a:rPr>
              <a:t>Y8</a:t>
            </a:r>
          </a:p>
        </p:txBody>
      </p:sp>
      <p:sp>
        <p:nvSpPr>
          <p:cNvPr id="82" name="Oval 81"/>
          <p:cNvSpPr/>
          <p:nvPr/>
        </p:nvSpPr>
        <p:spPr>
          <a:xfrm>
            <a:off x="9941347" y="4519134"/>
            <a:ext cx="699107" cy="642107"/>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b="1" dirty="0">
                <a:solidFill>
                  <a:schemeClr val="accent6">
                    <a:lumMod val="75000"/>
                  </a:schemeClr>
                </a:solidFill>
                <a:latin typeface="Century Gothic" panose="020B0502020202020204" pitchFamily="34" charset="0"/>
              </a:rPr>
              <a:t>Y9</a:t>
            </a:r>
          </a:p>
        </p:txBody>
      </p:sp>
      <p:sp>
        <p:nvSpPr>
          <p:cNvPr id="83" name="Oval 82"/>
          <p:cNvSpPr/>
          <p:nvPr/>
        </p:nvSpPr>
        <p:spPr>
          <a:xfrm>
            <a:off x="1814543" y="6420046"/>
            <a:ext cx="699107" cy="642107"/>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a:solidFill>
                  <a:schemeClr val="accent6">
                    <a:lumMod val="75000"/>
                  </a:schemeClr>
                </a:solidFill>
                <a:latin typeface="Century Gothic" panose="020B0502020202020204" pitchFamily="34" charset="0"/>
              </a:rPr>
              <a:t>Y10</a:t>
            </a:r>
          </a:p>
        </p:txBody>
      </p:sp>
      <p:sp>
        <p:nvSpPr>
          <p:cNvPr id="84" name="Oval 83"/>
          <p:cNvSpPr/>
          <p:nvPr/>
        </p:nvSpPr>
        <p:spPr>
          <a:xfrm>
            <a:off x="9769320" y="8336784"/>
            <a:ext cx="699107" cy="642107"/>
          </a:xfrm>
          <a:prstGeom prst="ellipse">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a:solidFill>
                  <a:schemeClr val="accent6">
                    <a:lumMod val="75000"/>
                  </a:schemeClr>
                </a:solidFill>
                <a:latin typeface="Century Gothic" panose="020B0502020202020204" pitchFamily="34" charset="0"/>
              </a:rPr>
              <a:t>Y11</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39756" y="100738"/>
            <a:ext cx="1435329" cy="507957"/>
          </a:xfrm>
          <a:prstGeom prst="rect">
            <a:avLst/>
          </a:prstGeom>
        </p:spPr>
      </p:pic>
      <p:grpSp>
        <p:nvGrpSpPr>
          <p:cNvPr id="8" name="Group 7"/>
          <p:cNvGrpSpPr/>
          <p:nvPr/>
        </p:nvGrpSpPr>
        <p:grpSpPr>
          <a:xfrm>
            <a:off x="248592" y="1953571"/>
            <a:ext cx="739262" cy="816384"/>
            <a:chOff x="248592" y="1953571"/>
            <a:chExt cx="739262" cy="816384"/>
          </a:xfrm>
        </p:grpSpPr>
        <p:sp>
          <p:nvSpPr>
            <p:cNvPr id="3" name="Oval 2"/>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KS3</a:t>
              </a:r>
            </a:p>
          </p:txBody>
        </p:sp>
      </p:grpSp>
      <p:grpSp>
        <p:nvGrpSpPr>
          <p:cNvPr id="45" name="Group 44"/>
          <p:cNvGrpSpPr/>
          <p:nvPr/>
        </p:nvGrpSpPr>
        <p:grpSpPr>
          <a:xfrm>
            <a:off x="248592" y="4821888"/>
            <a:ext cx="739262" cy="816384"/>
            <a:chOff x="248592" y="1953571"/>
            <a:chExt cx="739262" cy="816384"/>
          </a:xfrm>
        </p:grpSpPr>
        <p:sp>
          <p:nvSpPr>
            <p:cNvPr id="49" name="Oval 48"/>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KS3</a:t>
              </a:r>
            </a:p>
          </p:txBody>
        </p:sp>
      </p:grpSp>
      <p:grpSp>
        <p:nvGrpSpPr>
          <p:cNvPr id="51" name="Group 50"/>
          <p:cNvGrpSpPr/>
          <p:nvPr/>
        </p:nvGrpSpPr>
        <p:grpSpPr>
          <a:xfrm>
            <a:off x="248592" y="8643119"/>
            <a:ext cx="739262" cy="816384"/>
            <a:chOff x="248592" y="1953571"/>
            <a:chExt cx="739262" cy="816384"/>
          </a:xfrm>
        </p:grpSpPr>
        <p:sp>
          <p:nvSpPr>
            <p:cNvPr id="52" name="Oval 51"/>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KS4</a:t>
              </a:r>
            </a:p>
          </p:txBody>
        </p:sp>
      </p:grpSp>
    </p:spTree>
    <p:extLst>
      <p:ext uri="{BB962C8B-B14F-4D97-AF65-F5344CB8AC3E}">
        <p14:creationId xmlns:p14="http://schemas.microsoft.com/office/powerpoint/2010/main" val="2045105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p:cNvSpPr>
          <p:nvPr/>
        </p:nvSpPr>
        <p:spPr>
          <a:xfrm>
            <a:off x="2208352" y="213939"/>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1</a:t>
            </a:r>
          </a:p>
        </p:txBody>
      </p:sp>
      <p:grpSp>
        <p:nvGrpSpPr>
          <p:cNvPr id="55" name="Group 54"/>
          <p:cNvGrpSpPr/>
          <p:nvPr/>
        </p:nvGrpSpPr>
        <p:grpSpPr>
          <a:xfrm rot="10800000">
            <a:off x="708256" y="2138519"/>
            <a:ext cx="2837794" cy="3480832"/>
            <a:chOff x="8618482" y="420416"/>
            <a:chExt cx="2837794" cy="3922993"/>
          </a:xfrm>
          <a:solidFill>
            <a:srgbClr val="7030A0"/>
          </a:solidFill>
        </p:grpSpPr>
        <p:sp>
          <p:nvSpPr>
            <p:cNvPr id="56" name="Block Arc 55"/>
            <p:cNvSpPr/>
            <p:nvPr/>
          </p:nvSpPr>
          <p:spPr>
            <a:xfrm rot="5400000">
              <a:off x="8075882" y="963016"/>
              <a:ext cx="3922993" cy="2837794"/>
            </a:xfrm>
            <a:prstGeom prst="blockArc">
              <a:avLst>
                <a:gd name="adj1" fmla="val 10775961"/>
                <a:gd name="adj2" fmla="val 2312"/>
                <a:gd name="adj3" fmla="val 499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solidFill>
                  <a:schemeClr val="tx1"/>
                </a:solidFill>
                <a:latin typeface="Century Gothic" panose="020B0502020202020204" pitchFamily="34" charset="0"/>
              </a:endParaRPr>
            </a:p>
          </p:txBody>
        </p:sp>
        <p:sp>
          <p:nvSpPr>
            <p:cNvPr id="57" name="Chord 56"/>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grpSp>
      <p:grpSp>
        <p:nvGrpSpPr>
          <p:cNvPr id="58" name="Group 57"/>
          <p:cNvGrpSpPr/>
          <p:nvPr/>
        </p:nvGrpSpPr>
        <p:grpSpPr>
          <a:xfrm rot="10800000">
            <a:off x="705371" y="5978671"/>
            <a:ext cx="2837794" cy="3480832"/>
            <a:chOff x="8618482" y="420416"/>
            <a:chExt cx="2837794" cy="3922993"/>
          </a:xfrm>
          <a:solidFill>
            <a:srgbClr val="7030A0"/>
          </a:solidFill>
        </p:grpSpPr>
        <p:sp>
          <p:nvSpPr>
            <p:cNvPr id="59" name="Block Arc 58"/>
            <p:cNvSpPr/>
            <p:nvPr/>
          </p:nvSpPr>
          <p:spPr>
            <a:xfrm rot="5400000">
              <a:off x="8075882" y="963016"/>
              <a:ext cx="3922993" cy="2837794"/>
            </a:xfrm>
            <a:prstGeom prst="blockArc">
              <a:avLst>
                <a:gd name="adj1" fmla="val 10775961"/>
                <a:gd name="adj2" fmla="val 2468"/>
                <a:gd name="adj3" fmla="val 4999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solidFill>
                  <a:schemeClr val="tx1"/>
                </a:solidFill>
                <a:latin typeface="Century Gothic" panose="020B0502020202020204" pitchFamily="34" charset="0"/>
              </a:endParaRPr>
            </a:p>
          </p:txBody>
        </p:sp>
        <p:sp>
          <p:nvSpPr>
            <p:cNvPr id="60" name="Chord 59"/>
            <p:cNvSpPr/>
            <p:nvPr/>
          </p:nvSpPr>
          <p:spPr>
            <a:xfrm rot="5400000">
              <a:off x="9792067" y="1755747"/>
              <a:ext cx="416881" cy="1250563"/>
            </a:xfrm>
            <a:prstGeom prst="chord">
              <a:avLst>
                <a:gd name="adj1" fmla="val 10785253"/>
                <a:gd name="adj2" fmla="val 522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a:latin typeface="Century Gothic" panose="020B0502020202020204" pitchFamily="34" charset="0"/>
              </a:endParaRPr>
            </a:p>
          </p:txBody>
        </p:sp>
      </p:grpSp>
      <p:sp>
        <p:nvSpPr>
          <p:cNvPr id="61" name="Rounded Rectangle 60"/>
          <p:cNvSpPr/>
          <p:nvPr/>
        </p:nvSpPr>
        <p:spPr>
          <a:xfrm>
            <a:off x="248592" y="217339"/>
            <a:ext cx="1875676" cy="1551285"/>
          </a:xfrm>
          <a:prstGeom prst="roundRect">
            <a:avLst>
              <a:gd name="adj" fmla="val 5646"/>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dirty="0">
                <a:latin typeface="Century Gothic" panose="020B0502020202020204" pitchFamily="34" charset="0"/>
              </a:rPr>
              <a:t>KS1 and 2</a:t>
            </a:r>
          </a:p>
          <a:p>
            <a:pPr algn="ctr"/>
            <a:r>
              <a:rPr lang="en-GB" sz="1400" dirty="0">
                <a:latin typeface="Century Gothic" panose="020B0502020202020204" pitchFamily="34" charset="0"/>
              </a:rPr>
              <a:t>Knowledge and Skills</a:t>
            </a:r>
          </a:p>
        </p:txBody>
      </p:sp>
      <p:sp>
        <p:nvSpPr>
          <p:cNvPr id="64" name="Right Arrow 63"/>
          <p:cNvSpPr/>
          <p:nvPr/>
        </p:nvSpPr>
        <p:spPr>
          <a:xfrm>
            <a:off x="10515650" y="8534152"/>
            <a:ext cx="1583927" cy="1067047"/>
          </a:xfrm>
          <a:prstGeom prst="rightArrow">
            <a:avLst>
              <a:gd name="adj1" fmla="val 70497"/>
              <a:gd name="adj2" fmla="val 6039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TextBox 64"/>
          <p:cNvSpPr txBox="1"/>
          <p:nvPr/>
        </p:nvSpPr>
        <p:spPr>
          <a:xfrm>
            <a:off x="10470850" y="8843893"/>
            <a:ext cx="1047136" cy="523220"/>
          </a:xfrm>
          <a:prstGeom prst="rect">
            <a:avLst/>
          </a:prstGeom>
          <a:noFill/>
        </p:spPr>
        <p:txBody>
          <a:bodyPr wrap="square" rtlCol="0">
            <a:spAutoFit/>
          </a:bodyPr>
          <a:lstStyle/>
          <a:p>
            <a:r>
              <a:rPr lang="en-GB" sz="1400" dirty="0">
                <a:solidFill>
                  <a:schemeClr val="bg1"/>
                </a:solidFill>
              </a:rPr>
              <a:t>Post-16 Pathways</a:t>
            </a:r>
          </a:p>
        </p:txBody>
      </p:sp>
      <p:sp>
        <p:nvSpPr>
          <p:cNvPr id="66" name="Rectangle 65"/>
          <p:cNvSpPr/>
          <p:nvPr/>
        </p:nvSpPr>
        <p:spPr>
          <a:xfrm rot="16200000">
            <a:off x="8062655" y="4811499"/>
            <a:ext cx="8406468" cy="923330"/>
          </a:xfrm>
          <a:prstGeom prst="rect">
            <a:avLst/>
          </a:prstGeom>
          <a:noFill/>
        </p:spPr>
        <p:txBody>
          <a:bodyPr wrap="none" lIns="91440" tIns="45720" rIns="91440" bIns="45720">
            <a:spAutoFit/>
          </a:bodyPr>
          <a:lstStyle/>
          <a:p>
            <a:pPr algn="ctr"/>
            <a:r>
              <a:rPr lang="en-US" sz="5400" b="1" dirty="0">
                <a:ln w="10160">
                  <a:solidFill>
                    <a:schemeClr val="tx1"/>
                  </a:solidFill>
                  <a:prstDash val="solid"/>
                </a:ln>
                <a:solidFill>
                  <a:srgbClr val="FFFFFF"/>
                </a:solidFill>
                <a:effectLst>
                  <a:outerShdw blurRad="38100" dist="22860" dir="5400000" algn="tl" rotWithShape="0">
                    <a:srgbClr val="000000">
                      <a:alpha val="30000"/>
                    </a:srgbClr>
                  </a:outerShdw>
                </a:effectLst>
              </a:rPr>
              <a:t>Business</a:t>
            </a:r>
            <a:r>
              <a:rPr lang="en-US" sz="5400" b="1" cap="none" spc="0" dirty="0">
                <a:ln w="10160">
                  <a:solidFill>
                    <a:schemeClr val="tx1"/>
                  </a:solidFill>
                  <a:prstDash val="solid"/>
                </a:ln>
                <a:solidFill>
                  <a:srgbClr val="FFFFFF"/>
                </a:solidFill>
                <a:effectLst>
                  <a:outerShdw blurRad="38100" dist="22860" dir="5400000" algn="tl" rotWithShape="0">
                    <a:srgbClr val="000000">
                      <a:alpha val="30000"/>
                    </a:srgbClr>
                  </a:outerShdw>
                </a:effectLst>
              </a:rPr>
              <a:t> Curriculum Journey</a:t>
            </a:r>
          </a:p>
        </p:txBody>
      </p:sp>
      <p:sp>
        <p:nvSpPr>
          <p:cNvPr id="72" name="Oval 71"/>
          <p:cNvSpPr/>
          <p:nvPr/>
        </p:nvSpPr>
        <p:spPr>
          <a:xfrm>
            <a:off x="9769320" y="8336784"/>
            <a:ext cx="699107" cy="64210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Y11</a:t>
            </a:r>
          </a:p>
        </p:txBody>
      </p:sp>
      <p:pic>
        <p:nvPicPr>
          <p:cNvPr id="73" name="Picture 7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42342" y="64162"/>
            <a:ext cx="1324183" cy="468623"/>
          </a:xfrm>
          <a:prstGeom prst="rect">
            <a:avLst/>
          </a:prstGeom>
        </p:spPr>
      </p:pic>
      <p:grpSp>
        <p:nvGrpSpPr>
          <p:cNvPr id="74" name="Group 73"/>
          <p:cNvGrpSpPr/>
          <p:nvPr/>
        </p:nvGrpSpPr>
        <p:grpSpPr>
          <a:xfrm>
            <a:off x="248592" y="1953571"/>
            <a:ext cx="739262" cy="816384"/>
            <a:chOff x="248592" y="1953571"/>
            <a:chExt cx="739262" cy="816384"/>
          </a:xfrm>
        </p:grpSpPr>
        <p:sp>
          <p:nvSpPr>
            <p:cNvPr id="75" name="Oval 74"/>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KS3</a:t>
              </a:r>
            </a:p>
          </p:txBody>
        </p:sp>
      </p:grpSp>
      <p:grpSp>
        <p:nvGrpSpPr>
          <p:cNvPr id="77" name="Group 76"/>
          <p:cNvGrpSpPr/>
          <p:nvPr/>
        </p:nvGrpSpPr>
        <p:grpSpPr>
          <a:xfrm>
            <a:off x="248592" y="4821888"/>
            <a:ext cx="739262" cy="816384"/>
            <a:chOff x="248592" y="1953571"/>
            <a:chExt cx="739262" cy="816384"/>
          </a:xfrm>
        </p:grpSpPr>
        <p:sp>
          <p:nvSpPr>
            <p:cNvPr id="78" name="Oval 77"/>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Rectangle 78"/>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KS3</a:t>
              </a:r>
            </a:p>
          </p:txBody>
        </p:sp>
      </p:grpSp>
      <p:grpSp>
        <p:nvGrpSpPr>
          <p:cNvPr id="80" name="Group 79"/>
          <p:cNvGrpSpPr/>
          <p:nvPr/>
        </p:nvGrpSpPr>
        <p:grpSpPr>
          <a:xfrm>
            <a:off x="248592" y="8643119"/>
            <a:ext cx="739262" cy="816384"/>
            <a:chOff x="248592" y="1953571"/>
            <a:chExt cx="739262" cy="816384"/>
          </a:xfrm>
        </p:grpSpPr>
        <p:sp>
          <p:nvSpPr>
            <p:cNvPr id="81" name="Oval 80"/>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KS4</a:t>
              </a:r>
            </a:p>
          </p:txBody>
        </p:sp>
      </p:grpSp>
      <p:sp>
        <p:nvSpPr>
          <p:cNvPr id="83" name="Rectangle 82"/>
          <p:cNvSpPr>
            <a:spLocks/>
          </p:cNvSpPr>
          <p:nvPr/>
        </p:nvSpPr>
        <p:spPr>
          <a:xfrm>
            <a:off x="3576904" y="21089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2</a:t>
            </a:r>
          </a:p>
        </p:txBody>
      </p:sp>
      <p:sp>
        <p:nvSpPr>
          <p:cNvPr id="84" name="Rectangle 83"/>
          <p:cNvSpPr>
            <a:spLocks/>
          </p:cNvSpPr>
          <p:nvPr/>
        </p:nvSpPr>
        <p:spPr>
          <a:xfrm>
            <a:off x="4957648" y="220035"/>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3</a:t>
            </a:r>
          </a:p>
        </p:txBody>
      </p:sp>
      <p:sp>
        <p:nvSpPr>
          <p:cNvPr id="85" name="Rectangle 84"/>
          <p:cNvSpPr>
            <a:spLocks/>
          </p:cNvSpPr>
          <p:nvPr/>
        </p:nvSpPr>
        <p:spPr>
          <a:xfrm>
            <a:off x="6326200" y="216987"/>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4</a:t>
            </a:r>
          </a:p>
        </p:txBody>
      </p:sp>
      <p:sp>
        <p:nvSpPr>
          <p:cNvPr id="86" name="Rectangle 85"/>
          <p:cNvSpPr>
            <a:spLocks/>
          </p:cNvSpPr>
          <p:nvPr/>
        </p:nvSpPr>
        <p:spPr>
          <a:xfrm>
            <a:off x="7706944" y="22613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5</a:t>
            </a:r>
          </a:p>
        </p:txBody>
      </p:sp>
      <p:sp>
        <p:nvSpPr>
          <p:cNvPr id="87" name="Rectangle 86"/>
          <p:cNvSpPr>
            <a:spLocks/>
          </p:cNvSpPr>
          <p:nvPr/>
        </p:nvSpPr>
        <p:spPr>
          <a:xfrm>
            <a:off x="9075496" y="223083"/>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6</a:t>
            </a:r>
          </a:p>
        </p:txBody>
      </p:sp>
      <p:sp>
        <p:nvSpPr>
          <p:cNvPr id="88" name="Rectangle 87"/>
          <p:cNvSpPr>
            <a:spLocks/>
          </p:cNvSpPr>
          <p:nvPr/>
        </p:nvSpPr>
        <p:spPr>
          <a:xfrm>
            <a:off x="2214448" y="969843"/>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N/A</a:t>
            </a:r>
          </a:p>
        </p:txBody>
      </p:sp>
      <p:sp>
        <p:nvSpPr>
          <p:cNvPr id="89" name="Rectangle 88"/>
          <p:cNvSpPr>
            <a:spLocks/>
          </p:cNvSpPr>
          <p:nvPr/>
        </p:nvSpPr>
        <p:spPr>
          <a:xfrm>
            <a:off x="3583000" y="96679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N/A</a:t>
            </a:r>
          </a:p>
        </p:txBody>
      </p:sp>
      <p:sp>
        <p:nvSpPr>
          <p:cNvPr id="90" name="Rectangle 89"/>
          <p:cNvSpPr>
            <a:spLocks/>
          </p:cNvSpPr>
          <p:nvPr/>
        </p:nvSpPr>
        <p:spPr>
          <a:xfrm>
            <a:off x="4963744" y="975939"/>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91" name="Rectangle 90"/>
          <p:cNvSpPr>
            <a:spLocks/>
          </p:cNvSpPr>
          <p:nvPr/>
        </p:nvSpPr>
        <p:spPr>
          <a:xfrm>
            <a:off x="6332296" y="972891"/>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92" name="Rectangle 91"/>
          <p:cNvSpPr>
            <a:spLocks/>
          </p:cNvSpPr>
          <p:nvPr/>
        </p:nvSpPr>
        <p:spPr>
          <a:xfrm>
            <a:off x="7694752" y="98203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93" name="Rectangle 92"/>
          <p:cNvSpPr>
            <a:spLocks/>
          </p:cNvSpPr>
          <p:nvPr/>
        </p:nvSpPr>
        <p:spPr>
          <a:xfrm>
            <a:off x="9063304" y="978987"/>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pic>
        <p:nvPicPr>
          <p:cNvPr id="3" name="Picture 2"/>
          <p:cNvPicPr>
            <a:picLocks noChangeAspect="1"/>
          </p:cNvPicPr>
          <p:nvPr/>
        </p:nvPicPr>
        <p:blipFill>
          <a:blip r:embed="rId3"/>
          <a:stretch>
            <a:fillRect/>
          </a:stretch>
        </p:blipFill>
        <p:spPr>
          <a:xfrm>
            <a:off x="10465637" y="7492763"/>
            <a:ext cx="1487553" cy="1097375"/>
          </a:xfrm>
          <a:prstGeom prst="rect">
            <a:avLst/>
          </a:prstGeom>
        </p:spPr>
      </p:pic>
      <p:sp>
        <p:nvSpPr>
          <p:cNvPr id="62" name="TextBox 61"/>
          <p:cNvSpPr txBox="1"/>
          <p:nvPr/>
        </p:nvSpPr>
        <p:spPr>
          <a:xfrm>
            <a:off x="10460872" y="7874800"/>
            <a:ext cx="1047136" cy="523220"/>
          </a:xfrm>
          <a:prstGeom prst="rect">
            <a:avLst/>
          </a:prstGeom>
          <a:noFill/>
        </p:spPr>
        <p:txBody>
          <a:bodyPr wrap="square" rtlCol="0">
            <a:spAutoFit/>
          </a:bodyPr>
          <a:lstStyle/>
          <a:p>
            <a:r>
              <a:rPr lang="en-GB" sz="1400" dirty="0">
                <a:solidFill>
                  <a:schemeClr val="bg1"/>
                </a:solidFill>
              </a:rPr>
              <a:t>Post-16 Pathways</a:t>
            </a:r>
          </a:p>
        </p:txBody>
      </p:sp>
      <p:pic>
        <p:nvPicPr>
          <p:cNvPr id="94" name="Picture 93"/>
          <p:cNvPicPr/>
          <p:nvPr/>
        </p:nvPicPr>
        <p:blipFill>
          <a:blip r:embed="rId4">
            <a:extLst>
              <a:ext uri="{28A0092B-C50C-407E-A947-70E740481C1C}">
                <a14:useLocalDpi xmlns:a14="http://schemas.microsoft.com/office/drawing/2010/main" val="0"/>
              </a:ext>
            </a:extLst>
          </a:blip>
          <a:srcRect/>
          <a:stretch>
            <a:fillRect/>
          </a:stretch>
        </p:blipFill>
        <p:spPr bwMode="auto">
          <a:xfrm>
            <a:off x="10531679" y="3827280"/>
            <a:ext cx="1463040" cy="3481070"/>
          </a:xfrm>
          <a:prstGeom prst="rect">
            <a:avLst/>
          </a:prstGeom>
          <a:noFill/>
        </p:spPr>
      </p:pic>
      <p:pic>
        <p:nvPicPr>
          <p:cNvPr id="95" name="Picture 94"/>
          <p:cNvPicPr/>
          <p:nvPr/>
        </p:nvPicPr>
        <p:blipFill>
          <a:blip r:embed="rId4">
            <a:extLst>
              <a:ext uri="{28A0092B-C50C-407E-A947-70E740481C1C}">
                <a14:useLocalDpi xmlns:a14="http://schemas.microsoft.com/office/drawing/2010/main" val="0"/>
              </a:ext>
            </a:extLst>
          </a:blip>
          <a:srcRect/>
          <a:stretch>
            <a:fillRect/>
          </a:stretch>
        </p:blipFill>
        <p:spPr bwMode="auto">
          <a:xfrm>
            <a:off x="10550503" y="191340"/>
            <a:ext cx="1463040" cy="3481070"/>
          </a:xfrm>
          <a:prstGeom prst="rect">
            <a:avLst/>
          </a:prstGeom>
          <a:noFill/>
        </p:spPr>
      </p:pic>
      <p:sp>
        <p:nvSpPr>
          <p:cNvPr id="68" name="Oval 67"/>
          <p:cNvSpPr/>
          <p:nvPr/>
        </p:nvSpPr>
        <p:spPr>
          <a:xfrm>
            <a:off x="10186991" y="692666"/>
            <a:ext cx="699107" cy="64210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Y7</a:t>
            </a:r>
          </a:p>
        </p:txBody>
      </p:sp>
      <p:sp>
        <p:nvSpPr>
          <p:cNvPr id="96" name="Rectangle 95"/>
          <p:cNvSpPr>
            <a:spLocks/>
          </p:cNvSpPr>
          <p:nvPr/>
        </p:nvSpPr>
        <p:spPr>
          <a:xfrm>
            <a:off x="2214448" y="2103699"/>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1</a:t>
            </a:r>
          </a:p>
        </p:txBody>
      </p:sp>
      <p:sp>
        <p:nvSpPr>
          <p:cNvPr id="97" name="Rectangle 96"/>
          <p:cNvSpPr>
            <a:spLocks/>
          </p:cNvSpPr>
          <p:nvPr/>
        </p:nvSpPr>
        <p:spPr>
          <a:xfrm>
            <a:off x="3583000" y="210065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2</a:t>
            </a:r>
          </a:p>
        </p:txBody>
      </p:sp>
      <p:sp>
        <p:nvSpPr>
          <p:cNvPr id="98" name="Rectangle 97"/>
          <p:cNvSpPr>
            <a:spLocks/>
          </p:cNvSpPr>
          <p:nvPr/>
        </p:nvSpPr>
        <p:spPr>
          <a:xfrm>
            <a:off x="4963744" y="2109795"/>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3</a:t>
            </a:r>
          </a:p>
        </p:txBody>
      </p:sp>
      <p:sp>
        <p:nvSpPr>
          <p:cNvPr id="99" name="Rectangle 98"/>
          <p:cNvSpPr>
            <a:spLocks/>
          </p:cNvSpPr>
          <p:nvPr/>
        </p:nvSpPr>
        <p:spPr>
          <a:xfrm>
            <a:off x="6332296" y="2106747"/>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4</a:t>
            </a:r>
          </a:p>
        </p:txBody>
      </p:sp>
      <p:sp>
        <p:nvSpPr>
          <p:cNvPr id="100" name="Rectangle 99"/>
          <p:cNvSpPr>
            <a:spLocks/>
          </p:cNvSpPr>
          <p:nvPr/>
        </p:nvSpPr>
        <p:spPr>
          <a:xfrm>
            <a:off x="7713040" y="211589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5</a:t>
            </a:r>
          </a:p>
        </p:txBody>
      </p:sp>
      <p:sp>
        <p:nvSpPr>
          <p:cNvPr id="101" name="Rectangle 100"/>
          <p:cNvSpPr>
            <a:spLocks/>
          </p:cNvSpPr>
          <p:nvPr/>
        </p:nvSpPr>
        <p:spPr>
          <a:xfrm>
            <a:off x="9081592" y="2112843"/>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6</a:t>
            </a:r>
          </a:p>
        </p:txBody>
      </p:sp>
      <p:sp>
        <p:nvSpPr>
          <p:cNvPr id="102" name="Rectangle 101"/>
          <p:cNvSpPr>
            <a:spLocks/>
          </p:cNvSpPr>
          <p:nvPr/>
        </p:nvSpPr>
        <p:spPr>
          <a:xfrm>
            <a:off x="2220544" y="2859603"/>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103" name="Rectangle 102"/>
          <p:cNvSpPr>
            <a:spLocks/>
          </p:cNvSpPr>
          <p:nvPr/>
        </p:nvSpPr>
        <p:spPr>
          <a:xfrm>
            <a:off x="3589096" y="285655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104" name="Rectangle 103"/>
          <p:cNvSpPr>
            <a:spLocks/>
          </p:cNvSpPr>
          <p:nvPr/>
        </p:nvSpPr>
        <p:spPr>
          <a:xfrm>
            <a:off x="4969840" y="2865699"/>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105" name="Rectangle 104"/>
          <p:cNvSpPr>
            <a:spLocks/>
          </p:cNvSpPr>
          <p:nvPr/>
        </p:nvSpPr>
        <p:spPr>
          <a:xfrm>
            <a:off x="6338392" y="2862651"/>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106" name="Rectangle 105"/>
          <p:cNvSpPr>
            <a:spLocks/>
          </p:cNvSpPr>
          <p:nvPr/>
        </p:nvSpPr>
        <p:spPr>
          <a:xfrm>
            <a:off x="7700848" y="287179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107" name="Rectangle 106"/>
          <p:cNvSpPr>
            <a:spLocks/>
          </p:cNvSpPr>
          <p:nvPr/>
        </p:nvSpPr>
        <p:spPr>
          <a:xfrm>
            <a:off x="9069400" y="2868747"/>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a:latin typeface="Century Gothic" panose="020B0502020202020204" pitchFamily="34" charset="0"/>
              </a:rPr>
              <a:t>N/A</a:t>
            </a:r>
            <a:endParaRPr lang="en-GB" sz="1400" dirty="0">
              <a:latin typeface="Century Gothic" panose="020B0502020202020204" pitchFamily="34" charset="0"/>
            </a:endParaRPr>
          </a:p>
        </p:txBody>
      </p:sp>
      <p:sp>
        <p:nvSpPr>
          <p:cNvPr id="69" name="Oval 68"/>
          <p:cNvSpPr/>
          <p:nvPr/>
        </p:nvSpPr>
        <p:spPr>
          <a:xfrm>
            <a:off x="1704815" y="2405413"/>
            <a:ext cx="699107" cy="64210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Y8</a:t>
            </a:r>
          </a:p>
        </p:txBody>
      </p:sp>
      <p:sp>
        <p:nvSpPr>
          <p:cNvPr id="108" name="Rectangle 107"/>
          <p:cNvSpPr>
            <a:spLocks/>
          </p:cNvSpPr>
          <p:nvPr/>
        </p:nvSpPr>
        <p:spPr>
          <a:xfrm>
            <a:off x="2202256" y="3993459"/>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1</a:t>
            </a:r>
          </a:p>
        </p:txBody>
      </p:sp>
      <p:sp>
        <p:nvSpPr>
          <p:cNvPr id="109" name="Rectangle 108"/>
          <p:cNvSpPr>
            <a:spLocks/>
          </p:cNvSpPr>
          <p:nvPr/>
        </p:nvSpPr>
        <p:spPr>
          <a:xfrm>
            <a:off x="3570808" y="399041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2</a:t>
            </a:r>
          </a:p>
        </p:txBody>
      </p:sp>
      <p:sp>
        <p:nvSpPr>
          <p:cNvPr id="110" name="Rectangle 109"/>
          <p:cNvSpPr>
            <a:spLocks/>
          </p:cNvSpPr>
          <p:nvPr/>
        </p:nvSpPr>
        <p:spPr>
          <a:xfrm>
            <a:off x="4951552" y="3999555"/>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3</a:t>
            </a:r>
          </a:p>
        </p:txBody>
      </p:sp>
      <p:sp>
        <p:nvSpPr>
          <p:cNvPr id="111" name="Rectangle 110"/>
          <p:cNvSpPr>
            <a:spLocks/>
          </p:cNvSpPr>
          <p:nvPr/>
        </p:nvSpPr>
        <p:spPr>
          <a:xfrm>
            <a:off x="6320104" y="3996507"/>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4</a:t>
            </a:r>
          </a:p>
        </p:txBody>
      </p:sp>
      <p:sp>
        <p:nvSpPr>
          <p:cNvPr id="112" name="Rectangle 111"/>
          <p:cNvSpPr>
            <a:spLocks/>
          </p:cNvSpPr>
          <p:nvPr/>
        </p:nvSpPr>
        <p:spPr>
          <a:xfrm>
            <a:off x="7700848" y="400565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5</a:t>
            </a:r>
          </a:p>
        </p:txBody>
      </p:sp>
      <p:sp>
        <p:nvSpPr>
          <p:cNvPr id="113" name="Rectangle 112"/>
          <p:cNvSpPr>
            <a:spLocks/>
          </p:cNvSpPr>
          <p:nvPr/>
        </p:nvSpPr>
        <p:spPr>
          <a:xfrm>
            <a:off x="9069400" y="4002603"/>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6</a:t>
            </a:r>
          </a:p>
        </p:txBody>
      </p:sp>
      <p:sp>
        <p:nvSpPr>
          <p:cNvPr id="114" name="Rectangle 113"/>
          <p:cNvSpPr>
            <a:spLocks/>
          </p:cNvSpPr>
          <p:nvPr/>
        </p:nvSpPr>
        <p:spPr>
          <a:xfrm>
            <a:off x="2208352" y="4749363"/>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indent="-171450" algn="ctr">
              <a:buFont typeface="Arial" panose="020B0604020202020204" pitchFamily="34" charset="0"/>
              <a:buChar char="•"/>
            </a:pPr>
            <a:r>
              <a:rPr lang="en-GB" sz="1200" dirty="0">
                <a:latin typeface="Century Gothic" panose="020B0502020202020204" pitchFamily="34" charset="0"/>
              </a:rPr>
              <a:t>Market Research</a:t>
            </a:r>
          </a:p>
          <a:p>
            <a:pPr marL="171450" indent="-171450" algn="ctr">
              <a:buFont typeface="Arial" panose="020B0604020202020204" pitchFamily="34" charset="0"/>
              <a:buChar char="•"/>
            </a:pPr>
            <a:r>
              <a:rPr lang="en-GB" sz="1200" dirty="0">
                <a:latin typeface="Century Gothic" panose="020B0502020202020204" pitchFamily="34" charset="0"/>
              </a:rPr>
              <a:t>Business Types</a:t>
            </a:r>
          </a:p>
          <a:p>
            <a:pPr marL="171450" indent="-171450" algn="ctr">
              <a:buFont typeface="Arial" panose="020B0604020202020204" pitchFamily="34" charset="0"/>
              <a:buChar char="•"/>
            </a:pPr>
            <a:r>
              <a:rPr lang="en-GB" sz="1200" dirty="0">
                <a:latin typeface="Century Gothic" panose="020B0502020202020204" pitchFamily="34" charset="0"/>
              </a:rPr>
              <a:t>Marketing Mix</a:t>
            </a:r>
          </a:p>
        </p:txBody>
      </p:sp>
      <p:sp>
        <p:nvSpPr>
          <p:cNvPr id="115" name="Rectangle 114"/>
          <p:cNvSpPr>
            <a:spLocks/>
          </p:cNvSpPr>
          <p:nvPr/>
        </p:nvSpPr>
        <p:spPr>
          <a:xfrm>
            <a:off x="3576904" y="474631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lgn="ctr">
              <a:buFont typeface="Arial" panose="020B0604020202020204" pitchFamily="34" charset="0"/>
              <a:buChar char="•"/>
            </a:pPr>
            <a:r>
              <a:rPr lang="en-GB" sz="1200" dirty="0">
                <a:latin typeface="Century Gothic" panose="020B0502020202020204" pitchFamily="34" charset="0"/>
              </a:rPr>
              <a:t>What is Enterprise?</a:t>
            </a:r>
          </a:p>
          <a:p>
            <a:pPr marL="285750" indent="-285750" algn="ctr">
              <a:buFont typeface="Arial" panose="020B0604020202020204" pitchFamily="34" charset="0"/>
              <a:buChar char="•"/>
            </a:pPr>
            <a:r>
              <a:rPr lang="en-GB" sz="1200" dirty="0">
                <a:latin typeface="Century Gothic" panose="020B0502020202020204" pitchFamily="34" charset="0"/>
              </a:rPr>
              <a:t>Enterprise Skills</a:t>
            </a:r>
            <a:r>
              <a:rPr lang="en-GB" sz="1400" dirty="0">
                <a:latin typeface="Century Gothic" panose="020B0502020202020204" pitchFamily="34" charset="0"/>
              </a:rPr>
              <a:t>.</a:t>
            </a:r>
          </a:p>
        </p:txBody>
      </p:sp>
      <p:sp>
        <p:nvSpPr>
          <p:cNvPr id="116" name="Rectangle 115"/>
          <p:cNvSpPr>
            <a:spLocks/>
          </p:cNvSpPr>
          <p:nvPr/>
        </p:nvSpPr>
        <p:spPr>
          <a:xfrm>
            <a:off x="4957648" y="4755459"/>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indent="-171450" algn="ctr">
              <a:buFont typeface="Arial" panose="020B0604020202020204" pitchFamily="34" charset="0"/>
              <a:buChar char="•"/>
            </a:pPr>
            <a:r>
              <a:rPr lang="en-GB" sz="1100" dirty="0">
                <a:latin typeface="Century Gothic" panose="020B0502020202020204" pitchFamily="34" charset="0"/>
              </a:rPr>
              <a:t>Supply and Demand</a:t>
            </a:r>
          </a:p>
          <a:p>
            <a:pPr marL="171450" indent="-171450" algn="ctr">
              <a:buFont typeface="Arial" panose="020B0604020202020204" pitchFamily="34" charset="0"/>
              <a:buChar char="•"/>
            </a:pPr>
            <a:r>
              <a:rPr lang="en-GB" sz="1100" dirty="0">
                <a:latin typeface="Century Gothic" panose="020B0502020202020204" pitchFamily="34" charset="0"/>
              </a:rPr>
              <a:t>Interest and exchange</a:t>
            </a:r>
            <a:r>
              <a:rPr lang="en-GB" sz="1200" dirty="0">
                <a:latin typeface="Century Gothic" panose="020B0502020202020204" pitchFamily="34" charset="0"/>
              </a:rPr>
              <a:t> </a:t>
            </a:r>
            <a:r>
              <a:rPr lang="en-GB" sz="1100" dirty="0">
                <a:latin typeface="Century Gothic" panose="020B0502020202020204" pitchFamily="34" charset="0"/>
              </a:rPr>
              <a:t>rates</a:t>
            </a:r>
          </a:p>
          <a:p>
            <a:pPr marL="171450" indent="-171450" algn="ctr">
              <a:buFont typeface="Arial" panose="020B0604020202020204" pitchFamily="34" charset="0"/>
              <a:buChar char="•"/>
            </a:pPr>
            <a:r>
              <a:rPr lang="en-GB" sz="1100" dirty="0">
                <a:latin typeface="Century Gothic" panose="020B0502020202020204" pitchFamily="34" charset="0"/>
              </a:rPr>
              <a:t>Business Cycle</a:t>
            </a:r>
          </a:p>
        </p:txBody>
      </p:sp>
      <p:sp>
        <p:nvSpPr>
          <p:cNvPr id="117" name="Rectangle 116"/>
          <p:cNvSpPr>
            <a:spLocks/>
          </p:cNvSpPr>
          <p:nvPr/>
        </p:nvSpPr>
        <p:spPr>
          <a:xfrm>
            <a:off x="6326200" y="4752411"/>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lgn="ctr">
              <a:buFont typeface="Arial" panose="020B0604020202020204" pitchFamily="34" charset="0"/>
              <a:buChar char="•"/>
            </a:pPr>
            <a:r>
              <a:rPr lang="en-GB" sz="1050" dirty="0">
                <a:latin typeface="Century Gothic" panose="020B0502020202020204" pitchFamily="34" charset="0"/>
              </a:rPr>
              <a:t>Cash Flow</a:t>
            </a:r>
          </a:p>
          <a:p>
            <a:pPr marL="285750" indent="-285750" algn="ctr">
              <a:buFont typeface="Arial" panose="020B0604020202020204" pitchFamily="34" charset="0"/>
              <a:buChar char="•"/>
            </a:pPr>
            <a:r>
              <a:rPr lang="en-GB" sz="1050" dirty="0">
                <a:latin typeface="Century Gothic" panose="020B0502020202020204" pitchFamily="34" charset="0"/>
              </a:rPr>
              <a:t>Break Even</a:t>
            </a:r>
          </a:p>
          <a:p>
            <a:pPr marL="171450" indent="-171450" algn="ctr">
              <a:buFont typeface="Arial" panose="020B0604020202020204" pitchFamily="34" charset="0"/>
              <a:buChar char="•"/>
            </a:pPr>
            <a:r>
              <a:rPr lang="en-GB" sz="1050" dirty="0">
                <a:latin typeface="Century Gothic" panose="020B0502020202020204" pitchFamily="34" charset="0"/>
              </a:rPr>
              <a:t>Sources of Finance</a:t>
            </a:r>
            <a:br>
              <a:rPr lang="en-GB" sz="1050" dirty="0">
                <a:latin typeface="Century Gothic" panose="020B0502020202020204" pitchFamily="34" charset="0"/>
              </a:rPr>
            </a:br>
            <a:r>
              <a:rPr lang="en-GB" sz="1050" dirty="0">
                <a:latin typeface="Century Gothic" panose="020B0502020202020204" pitchFamily="34" charset="0"/>
              </a:rPr>
              <a:t>Profitability and liquidation</a:t>
            </a:r>
          </a:p>
        </p:txBody>
      </p:sp>
      <p:sp>
        <p:nvSpPr>
          <p:cNvPr id="118" name="Rectangle 117"/>
          <p:cNvSpPr>
            <a:spLocks/>
          </p:cNvSpPr>
          <p:nvPr/>
        </p:nvSpPr>
        <p:spPr>
          <a:xfrm>
            <a:off x="7706944" y="476155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lgn="ctr">
              <a:buFont typeface="Arial" panose="020B0604020202020204" pitchFamily="34" charset="0"/>
              <a:buChar char="•"/>
            </a:pPr>
            <a:r>
              <a:rPr lang="en-GB" sz="1200" dirty="0">
                <a:latin typeface="Century Gothic" panose="020B0502020202020204" pitchFamily="34" charset="0"/>
              </a:rPr>
              <a:t>Ethics</a:t>
            </a:r>
          </a:p>
          <a:p>
            <a:pPr marL="285750" indent="-285750" algn="ctr">
              <a:buFont typeface="Arial" panose="020B0604020202020204" pitchFamily="34" charset="0"/>
              <a:buChar char="•"/>
            </a:pPr>
            <a:r>
              <a:rPr lang="en-GB" sz="1200" dirty="0">
                <a:latin typeface="Century Gothic" panose="020B0502020202020204" pitchFamily="34" charset="0"/>
              </a:rPr>
              <a:t>Business </a:t>
            </a:r>
            <a:r>
              <a:rPr lang="en-GB" sz="1100" dirty="0">
                <a:latin typeface="Century Gothic" panose="020B0502020202020204" pitchFamily="34" charset="0"/>
              </a:rPr>
              <a:t>structures</a:t>
            </a:r>
          </a:p>
          <a:p>
            <a:pPr marL="171450" indent="-171450" algn="ctr">
              <a:buFont typeface="Arial" panose="020B0604020202020204" pitchFamily="34" charset="0"/>
              <a:buChar char="•"/>
            </a:pPr>
            <a:r>
              <a:rPr lang="en-GB" sz="1100" dirty="0">
                <a:latin typeface="Century Gothic" panose="020B0502020202020204" pitchFamily="34" charset="0"/>
              </a:rPr>
              <a:t>Motivation</a:t>
            </a:r>
          </a:p>
          <a:p>
            <a:pPr marL="171450" indent="-171450" algn="ctr">
              <a:buFont typeface="Arial" panose="020B0604020202020204" pitchFamily="34" charset="0"/>
              <a:buChar char="•"/>
            </a:pPr>
            <a:r>
              <a:rPr lang="en-GB" sz="1100" dirty="0">
                <a:latin typeface="Century Gothic" panose="020B0502020202020204" pitchFamily="34" charset="0"/>
              </a:rPr>
              <a:t>Remuneration</a:t>
            </a:r>
          </a:p>
          <a:p>
            <a:pPr marL="285750" indent="-285750" algn="ctr">
              <a:buFont typeface="Arial" panose="020B0604020202020204" pitchFamily="34" charset="0"/>
              <a:buChar char="•"/>
            </a:pPr>
            <a:endParaRPr lang="en-GB" sz="1400" dirty="0">
              <a:latin typeface="Century Gothic" panose="020B0502020202020204" pitchFamily="34" charset="0"/>
            </a:endParaRPr>
          </a:p>
        </p:txBody>
      </p:sp>
      <p:sp>
        <p:nvSpPr>
          <p:cNvPr id="119" name="Rectangle 118"/>
          <p:cNvSpPr>
            <a:spLocks/>
          </p:cNvSpPr>
          <p:nvPr/>
        </p:nvSpPr>
        <p:spPr>
          <a:xfrm>
            <a:off x="9075496" y="4758507"/>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lgn="ctr">
              <a:buFont typeface="Arial" panose="020B0604020202020204" pitchFamily="34" charset="0"/>
              <a:buChar char="•"/>
            </a:pPr>
            <a:r>
              <a:rPr lang="en-GB" sz="1100" dirty="0">
                <a:latin typeface="Century Gothic" panose="020B0502020202020204" pitchFamily="34" charset="0"/>
              </a:rPr>
              <a:t>Business Plans</a:t>
            </a:r>
          </a:p>
          <a:p>
            <a:pPr marL="285750" indent="-285750" algn="ctr">
              <a:buFont typeface="Arial" panose="020B0604020202020204" pitchFamily="34" charset="0"/>
              <a:buChar char="•"/>
            </a:pPr>
            <a:r>
              <a:rPr lang="en-GB" sz="1100" dirty="0">
                <a:latin typeface="Century Gothic" panose="020B0502020202020204" pitchFamily="34" charset="0"/>
              </a:rPr>
              <a:t>The big pitch!</a:t>
            </a:r>
          </a:p>
        </p:txBody>
      </p:sp>
      <p:sp>
        <p:nvSpPr>
          <p:cNvPr id="70" name="Oval 69"/>
          <p:cNvSpPr/>
          <p:nvPr/>
        </p:nvSpPr>
        <p:spPr>
          <a:xfrm>
            <a:off x="10160803" y="4354542"/>
            <a:ext cx="699107" cy="64210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Y9</a:t>
            </a:r>
          </a:p>
        </p:txBody>
      </p:sp>
      <p:sp>
        <p:nvSpPr>
          <p:cNvPr id="120" name="Rectangle 119"/>
          <p:cNvSpPr>
            <a:spLocks/>
          </p:cNvSpPr>
          <p:nvPr/>
        </p:nvSpPr>
        <p:spPr>
          <a:xfrm>
            <a:off x="2208352" y="5901507"/>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1</a:t>
            </a:r>
          </a:p>
        </p:txBody>
      </p:sp>
      <p:sp>
        <p:nvSpPr>
          <p:cNvPr id="121" name="Rectangle 120"/>
          <p:cNvSpPr>
            <a:spLocks/>
          </p:cNvSpPr>
          <p:nvPr/>
        </p:nvSpPr>
        <p:spPr>
          <a:xfrm>
            <a:off x="3576904" y="5898459"/>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2</a:t>
            </a:r>
          </a:p>
        </p:txBody>
      </p:sp>
      <p:sp>
        <p:nvSpPr>
          <p:cNvPr id="122" name="Rectangle 121"/>
          <p:cNvSpPr>
            <a:spLocks/>
          </p:cNvSpPr>
          <p:nvPr/>
        </p:nvSpPr>
        <p:spPr>
          <a:xfrm>
            <a:off x="4957648" y="5907603"/>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3</a:t>
            </a:r>
          </a:p>
        </p:txBody>
      </p:sp>
      <p:sp>
        <p:nvSpPr>
          <p:cNvPr id="123" name="Rectangle 122"/>
          <p:cNvSpPr>
            <a:spLocks/>
          </p:cNvSpPr>
          <p:nvPr/>
        </p:nvSpPr>
        <p:spPr>
          <a:xfrm>
            <a:off x="6326200" y="5904555"/>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4</a:t>
            </a:r>
          </a:p>
        </p:txBody>
      </p:sp>
      <p:sp>
        <p:nvSpPr>
          <p:cNvPr id="124" name="Rectangle 123"/>
          <p:cNvSpPr>
            <a:spLocks/>
          </p:cNvSpPr>
          <p:nvPr/>
        </p:nvSpPr>
        <p:spPr>
          <a:xfrm>
            <a:off x="7706944" y="5913699"/>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5</a:t>
            </a:r>
          </a:p>
        </p:txBody>
      </p:sp>
      <p:sp>
        <p:nvSpPr>
          <p:cNvPr id="125" name="Rectangle 124"/>
          <p:cNvSpPr>
            <a:spLocks/>
          </p:cNvSpPr>
          <p:nvPr/>
        </p:nvSpPr>
        <p:spPr>
          <a:xfrm>
            <a:off x="9075496" y="591065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6</a:t>
            </a:r>
          </a:p>
        </p:txBody>
      </p:sp>
      <p:sp>
        <p:nvSpPr>
          <p:cNvPr id="126" name="Rectangle 125"/>
          <p:cNvSpPr>
            <a:spLocks/>
          </p:cNvSpPr>
          <p:nvPr/>
        </p:nvSpPr>
        <p:spPr>
          <a:xfrm>
            <a:off x="2214448" y="6657411"/>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100" dirty="0">
                <a:latin typeface="Century Gothic" panose="020B0502020202020204" pitchFamily="34" charset="0"/>
              </a:rPr>
              <a:t>Component 1A. (10 lessons and assessment)</a:t>
            </a:r>
          </a:p>
          <a:p>
            <a:pPr algn="ctr"/>
            <a:r>
              <a:rPr lang="en-GB" sz="1100" dirty="0">
                <a:latin typeface="Century Gothic" panose="020B0502020202020204" pitchFamily="34" charset="0"/>
              </a:rPr>
              <a:t>Aims, Objectives, Business Activities.</a:t>
            </a:r>
          </a:p>
        </p:txBody>
      </p:sp>
      <p:sp>
        <p:nvSpPr>
          <p:cNvPr id="127" name="Rectangle 126"/>
          <p:cNvSpPr>
            <a:spLocks/>
          </p:cNvSpPr>
          <p:nvPr/>
        </p:nvSpPr>
        <p:spPr>
          <a:xfrm>
            <a:off x="3583000" y="6654363"/>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100" dirty="0">
                <a:latin typeface="Century Gothic" panose="020B0502020202020204" pitchFamily="34" charset="0"/>
              </a:rPr>
              <a:t>Component 1B. (10 lessons and assessment)</a:t>
            </a:r>
          </a:p>
          <a:p>
            <a:pPr algn="ctr"/>
            <a:r>
              <a:rPr lang="en-GB" sz="1100" dirty="0">
                <a:latin typeface="Century Gothic" panose="020B0502020202020204" pitchFamily="34" charset="0"/>
              </a:rPr>
              <a:t>Market Research</a:t>
            </a:r>
          </a:p>
        </p:txBody>
      </p:sp>
      <p:sp>
        <p:nvSpPr>
          <p:cNvPr id="128" name="Rectangle 127"/>
          <p:cNvSpPr>
            <a:spLocks/>
          </p:cNvSpPr>
          <p:nvPr/>
        </p:nvSpPr>
        <p:spPr>
          <a:xfrm>
            <a:off x="4963744" y="6663507"/>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100" dirty="0">
                <a:latin typeface="Century Gothic" panose="020B0502020202020204" pitchFamily="34" charset="0"/>
              </a:rPr>
              <a:t>Component 1C. (10 lessons and assessment)</a:t>
            </a:r>
          </a:p>
          <a:p>
            <a:pPr algn="ctr"/>
            <a:r>
              <a:rPr lang="en-GB" sz="1100" dirty="0">
                <a:latin typeface="Century Gothic" panose="020B0502020202020204" pitchFamily="34" charset="0"/>
              </a:rPr>
              <a:t>Internal and External Factors</a:t>
            </a:r>
          </a:p>
        </p:txBody>
      </p:sp>
      <p:sp>
        <p:nvSpPr>
          <p:cNvPr id="129" name="Rectangle 128"/>
          <p:cNvSpPr>
            <a:spLocks/>
          </p:cNvSpPr>
          <p:nvPr/>
        </p:nvSpPr>
        <p:spPr>
          <a:xfrm>
            <a:off x="6332296" y="6660459"/>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indent="-171450" algn="ctr">
              <a:buFont typeface="Arial" panose="020B0604020202020204" pitchFamily="34" charset="0"/>
              <a:buChar char="•"/>
            </a:pPr>
            <a:r>
              <a:rPr lang="en-GB" sz="1000" dirty="0">
                <a:latin typeface="Century Gothic" panose="020B0502020202020204" pitchFamily="34" charset="0"/>
              </a:rPr>
              <a:t>Promotional mix</a:t>
            </a:r>
          </a:p>
          <a:p>
            <a:pPr marL="171450" indent="-171450" algn="ctr">
              <a:buFont typeface="Arial" panose="020B0604020202020204" pitchFamily="34" charset="0"/>
              <a:buChar char="•"/>
            </a:pPr>
            <a:r>
              <a:rPr lang="en-GB" sz="1000" dirty="0">
                <a:latin typeface="Century Gothic" panose="020B0502020202020204" pitchFamily="34" charset="0"/>
              </a:rPr>
              <a:t>Payment methods</a:t>
            </a:r>
          </a:p>
          <a:p>
            <a:pPr marL="171450" indent="-171450" algn="ctr">
              <a:buFont typeface="Arial" panose="020B0604020202020204" pitchFamily="34" charset="0"/>
              <a:buChar char="•"/>
            </a:pPr>
            <a:r>
              <a:rPr lang="en-GB" sz="1000" dirty="0">
                <a:latin typeface="Century Gothic" panose="020B0502020202020204" pitchFamily="34" charset="0"/>
              </a:rPr>
              <a:t>Marketing – direct/indirect</a:t>
            </a:r>
          </a:p>
          <a:p>
            <a:pPr marL="171450" indent="-171450" algn="ctr">
              <a:buFont typeface="Arial" panose="020B0604020202020204" pitchFamily="34" charset="0"/>
              <a:buChar char="•"/>
            </a:pPr>
            <a:r>
              <a:rPr lang="en-GB" sz="1000" dirty="0">
                <a:latin typeface="Century Gothic" panose="020B0502020202020204" pitchFamily="34" charset="0"/>
              </a:rPr>
              <a:t>Market Segment</a:t>
            </a:r>
          </a:p>
          <a:p>
            <a:pPr algn="ctr"/>
            <a:endParaRPr lang="en-GB" sz="1200" dirty="0">
              <a:latin typeface="Century Gothic" panose="020B0502020202020204" pitchFamily="34" charset="0"/>
            </a:endParaRPr>
          </a:p>
        </p:txBody>
      </p:sp>
      <p:sp>
        <p:nvSpPr>
          <p:cNvPr id="130" name="Rectangle 129"/>
          <p:cNvSpPr>
            <a:spLocks/>
          </p:cNvSpPr>
          <p:nvPr/>
        </p:nvSpPr>
        <p:spPr>
          <a:xfrm>
            <a:off x="7713040" y="6669603"/>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indent="-171450" algn="ctr">
              <a:buFont typeface="Arial" panose="020B0604020202020204" pitchFamily="34" charset="0"/>
              <a:buChar char="•"/>
            </a:pPr>
            <a:r>
              <a:rPr lang="en-GB" sz="1000" dirty="0">
                <a:latin typeface="Century Gothic" panose="020B0502020202020204" pitchFamily="34" charset="0"/>
              </a:rPr>
              <a:t>Financial Documents</a:t>
            </a:r>
          </a:p>
          <a:p>
            <a:pPr marL="171450" indent="-171450" algn="ctr">
              <a:buFont typeface="Arial" panose="020B0604020202020204" pitchFamily="34" charset="0"/>
              <a:buChar char="•"/>
            </a:pPr>
            <a:r>
              <a:rPr lang="en-GB" sz="1000" dirty="0">
                <a:latin typeface="Century Gothic" panose="020B0502020202020204" pitchFamily="34" charset="0"/>
              </a:rPr>
              <a:t>Sources of revenues and costs.</a:t>
            </a:r>
          </a:p>
          <a:p>
            <a:pPr marL="171450" indent="-171450" algn="ctr">
              <a:buFont typeface="Arial" panose="020B0604020202020204" pitchFamily="34" charset="0"/>
              <a:buChar char="•"/>
            </a:pPr>
            <a:r>
              <a:rPr lang="en-GB" sz="1000" dirty="0">
                <a:latin typeface="Century Gothic" panose="020B0502020202020204" pitchFamily="34" charset="0"/>
              </a:rPr>
              <a:t>Financial </a:t>
            </a:r>
            <a:r>
              <a:rPr lang="en-GB" sz="1000" dirty="0" err="1">
                <a:latin typeface="Century Gothic" panose="020B0502020202020204" pitchFamily="34" charset="0"/>
              </a:rPr>
              <a:t>staements</a:t>
            </a:r>
            <a:endParaRPr lang="en-GB" sz="1000" dirty="0">
              <a:latin typeface="Century Gothic" panose="020B0502020202020204" pitchFamily="34" charset="0"/>
            </a:endParaRPr>
          </a:p>
        </p:txBody>
      </p:sp>
      <p:sp>
        <p:nvSpPr>
          <p:cNvPr id="131" name="Rectangle 130"/>
          <p:cNvSpPr>
            <a:spLocks/>
          </p:cNvSpPr>
          <p:nvPr/>
        </p:nvSpPr>
        <p:spPr>
          <a:xfrm>
            <a:off x="9081592" y="666655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71450" indent="-171450" algn="ctr">
              <a:buFont typeface="Arial" panose="020B0604020202020204" pitchFamily="34" charset="0"/>
              <a:buChar char="•"/>
            </a:pPr>
            <a:r>
              <a:rPr lang="en-GB" sz="1200" dirty="0">
                <a:latin typeface="Century Gothic" panose="020B0502020202020204" pitchFamily="34" charset="0"/>
              </a:rPr>
              <a:t>Financial planning. </a:t>
            </a:r>
          </a:p>
          <a:p>
            <a:pPr marL="171450" indent="-171450" algn="ctr">
              <a:buFont typeface="Arial" panose="020B0604020202020204" pitchFamily="34" charset="0"/>
              <a:buChar char="•"/>
            </a:pPr>
            <a:r>
              <a:rPr lang="en-GB" sz="1200" dirty="0">
                <a:latin typeface="Century Gothic" panose="020B0502020202020204" pitchFamily="34" charset="0"/>
              </a:rPr>
              <a:t>Break even</a:t>
            </a:r>
          </a:p>
          <a:p>
            <a:pPr marL="171450" indent="-171450" algn="ctr">
              <a:buFont typeface="Arial" panose="020B0604020202020204" pitchFamily="34" charset="0"/>
              <a:buChar char="•"/>
            </a:pPr>
            <a:r>
              <a:rPr lang="en-GB" sz="1200" dirty="0">
                <a:latin typeface="Century Gothic" panose="020B0502020202020204" pitchFamily="34" charset="0"/>
              </a:rPr>
              <a:t>Cash flow forecasting.</a:t>
            </a:r>
          </a:p>
        </p:txBody>
      </p:sp>
      <p:sp>
        <p:nvSpPr>
          <p:cNvPr id="71" name="Oval 70"/>
          <p:cNvSpPr/>
          <p:nvPr/>
        </p:nvSpPr>
        <p:spPr>
          <a:xfrm>
            <a:off x="1814543" y="6420046"/>
            <a:ext cx="699107" cy="642107"/>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Y10</a:t>
            </a:r>
          </a:p>
        </p:txBody>
      </p:sp>
      <p:sp>
        <p:nvSpPr>
          <p:cNvPr id="132" name="Rectangle 131"/>
          <p:cNvSpPr>
            <a:spLocks/>
          </p:cNvSpPr>
          <p:nvPr/>
        </p:nvSpPr>
        <p:spPr>
          <a:xfrm>
            <a:off x="2232736" y="7772979"/>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1</a:t>
            </a:r>
          </a:p>
        </p:txBody>
      </p:sp>
      <p:sp>
        <p:nvSpPr>
          <p:cNvPr id="133" name="Rectangle 132"/>
          <p:cNvSpPr>
            <a:spLocks/>
          </p:cNvSpPr>
          <p:nvPr/>
        </p:nvSpPr>
        <p:spPr>
          <a:xfrm>
            <a:off x="3601288" y="776993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2</a:t>
            </a:r>
          </a:p>
        </p:txBody>
      </p:sp>
      <p:sp>
        <p:nvSpPr>
          <p:cNvPr id="134" name="Rectangle 133"/>
          <p:cNvSpPr>
            <a:spLocks/>
          </p:cNvSpPr>
          <p:nvPr/>
        </p:nvSpPr>
        <p:spPr>
          <a:xfrm>
            <a:off x="4982032" y="7779075"/>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3</a:t>
            </a:r>
          </a:p>
        </p:txBody>
      </p:sp>
      <p:sp>
        <p:nvSpPr>
          <p:cNvPr id="135" name="Rectangle 134"/>
          <p:cNvSpPr>
            <a:spLocks/>
          </p:cNvSpPr>
          <p:nvPr/>
        </p:nvSpPr>
        <p:spPr>
          <a:xfrm>
            <a:off x="6350584" y="7776027"/>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4</a:t>
            </a:r>
          </a:p>
        </p:txBody>
      </p:sp>
      <p:sp>
        <p:nvSpPr>
          <p:cNvPr id="136" name="Rectangle 135"/>
          <p:cNvSpPr>
            <a:spLocks/>
          </p:cNvSpPr>
          <p:nvPr/>
        </p:nvSpPr>
        <p:spPr>
          <a:xfrm>
            <a:off x="7731328" y="7785171"/>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5</a:t>
            </a:r>
          </a:p>
        </p:txBody>
      </p:sp>
      <p:sp>
        <p:nvSpPr>
          <p:cNvPr id="137" name="Rectangle 136"/>
          <p:cNvSpPr>
            <a:spLocks/>
          </p:cNvSpPr>
          <p:nvPr/>
        </p:nvSpPr>
        <p:spPr>
          <a:xfrm>
            <a:off x="9099880" y="7782123"/>
            <a:ext cx="1350000" cy="71753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Half Term 6</a:t>
            </a:r>
          </a:p>
        </p:txBody>
      </p:sp>
      <p:sp>
        <p:nvSpPr>
          <p:cNvPr id="138" name="Rectangle 137"/>
          <p:cNvSpPr>
            <a:spLocks/>
          </p:cNvSpPr>
          <p:nvPr/>
        </p:nvSpPr>
        <p:spPr>
          <a:xfrm>
            <a:off x="2238832" y="8528883"/>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200" dirty="0">
                <a:latin typeface="Century Gothic" panose="020B0502020202020204" pitchFamily="34" charset="0"/>
              </a:rPr>
              <a:t>Recap knowledge </a:t>
            </a:r>
          </a:p>
          <a:p>
            <a:pPr algn="ctr"/>
            <a:r>
              <a:rPr lang="en-GB" sz="1200" dirty="0">
                <a:latin typeface="Century Gothic" panose="020B0502020202020204" pitchFamily="34" charset="0"/>
              </a:rPr>
              <a:t>1.1</a:t>
            </a:r>
          </a:p>
          <a:p>
            <a:pPr algn="ctr"/>
            <a:r>
              <a:rPr lang="en-GB" sz="1200" dirty="0">
                <a:latin typeface="Century Gothic" panose="020B0502020202020204" pitchFamily="34" charset="0"/>
              </a:rPr>
              <a:t>1.2</a:t>
            </a:r>
          </a:p>
          <a:p>
            <a:pPr algn="ctr"/>
            <a:r>
              <a:rPr lang="en-GB" sz="1200" dirty="0">
                <a:latin typeface="Century Gothic" panose="020B0502020202020204" pitchFamily="34" charset="0"/>
              </a:rPr>
              <a:t>1.3</a:t>
            </a:r>
          </a:p>
        </p:txBody>
      </p:sp>
      <p:sp>
        <p:nvSpPr>
          <p:cNvPr id="139" name="Rectangle 138"/>
          <p:cNvSpPr>
            <a:spLocks/>
          </p:cNvSpPr>
          <p:nvPr/>
        </p:nvSpPr>
        <p:spPr>
          <a:xfrm>
            <a:off x="3607384" y="852583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200" dirty="0">
                <a:latin typeface="Century Gothic" panose="020B0502020202020204" pitchFamily="34" charset="0"/>
              </a:rPr>
              <a:t>Recap Knowledge</a:t>
            </a:r>
          </a:p>
          <a:p>
            <a:pPr algn="ctr"/>
            <a:r>
              <a:rPr lang="en-GB" sz="1200" dirty="0">
                <a:latin typeface="Century Gothic" panose="020B0502020202020204" pitchFamily="34" charset="0"/>
              </a:rPr>
              <a:t>1.4</a:t>
            </a:r>
          </a:p>
          <a:p>
            <a:pPr algn="ctr"/>
            <a:r>
              <a:rPr lang="en-GB" sz="1200" dirty="0">
                <a:latin typeface="Century Gothic" panose="020B0502020202020204" pitchFamily="34" charset="0"/>
              </a:rPr>
              <a:t>1.5</a:t>
            </a:r>
          </a:p>
          <a:p>
            <a:pPr algn="ctr"/>
            <a:r>
              <a:rPr lang="en-GB" sz="1200" dirty="0">
                <a:latin typeface="Century Gothic" panose="020B0502020202020204" pitchFamily="34" charset="0"/>
              </a:rPr>
              <a:t>Mocks</a:t>
            </a:r>
          </a:p>
          <a:p>
            <a:pPr algn="ctr"/>
            <a:r>
              <a:rPr lang="en-GB" sz="1200" dirty="0">
                <a:latin typeface="Century Gothic" panose="020B0502020202020204" pitchFamily="34" charset="0"/>
              </a:rPr>
              <a:t>2.1</a:t>
            </a:r>
          </a:p>
        </p:txBody>
      </p:sp>
      <p:sp>
        <p:nvSpPr>
          <p:cNvPr id="140" name="Rectangle 139"/>
          <p:cNvSpPr>
            <a:spLocks/>
          </p:cNvSpPr>
          <p:nvPr/>
        </p:nvSpPr>
        <p:spPr>
          <a:xfrm>
            <a:off x="4988128" y="8534979"/>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200" dirty="0">
                <a:latin typeface="Century Gothic" panose="020B0502020202020204" pitchFamily="34" charset="0"/>
              </a:rPr>
              <a:t>2.2</a:t>
            </a:r>
          </a:p>
          <a:p>
            <a:pPr algn="ctr"/>
            <a:r>
              <a:rPr lang="en-GB" sz="1200" dirty="0">
                <a:latin typeface="Century Gothic" panose="020B0502020202020204" pitchFamily="34" charset="0"/>
              </a:rPr>
              <a:t>2.3</a:t>
            </a:r>
          </a:p>
          <a:p>
            <a:pPr algn="ctr"/>
            <a:r>
              <a:rPr lang="en-GB" sz="1200" dirty="0">
                <a:latin typeface="Century Gothic" panose="020B0502020202020204" pitchFamily="34" charset="0"/>
              </a:rPr>
              <a:t>2.4</a:t>
            </a:r>
          </a:p>
        </p:txBody>
      </p:sp>
      <p:sp>
        <p:nvSpPr>
          <p:cNvPr id="141" name="Rectangle 140"/>
          <p:cNvSpPr>
            <a:spLocks/>
          </p:cNvSpPr>
          <p:nvPr/>
        </p:nvSpPr>
        <p:spPr>
          <a:xfrm>
            <a:off x="6356680" y="8531931"/>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2.5 </a:t>
            </a:r>
          </a:p>
          <a:p>
            <a:pPr algn="ctr"/>
            <a:r>
              <a:rPr lang="en-GB" sz="1400" dirty="0">
                <a:latin typeface="Century Gothic" panose="020B0502020202020204" pitchFamily="34" charset="0"/>
              </a:rPr>
              <a:t>Exam prep</a:t>
            </a:r>
          </a:p>
        </p:txBody>
      </p:sp>
      <p:sp>
        <p:nvSpPr>
          <p:cNvPr id="142" name="Rectangle 141"/>
          <p:cNvSpPr>
            <a:spLocks/>
          </p:cNvSpPr>
          <p:nvPr/>
        </p:nvSpPr>
        <p:spPr>
          <a:xfrm>
            <a:off x="7737424" y="8541075"/>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Exam preparation</a:t>
            </a:r>
          </a:p>
        </p:txBody>
      </p:sp>
      <p:sp>
        <p:nvSpPr>
          <p:cNvPr id="143" name="Rectangle 142"/>
          <p:cNvSpPr>
            <a:spLocks/>
          </p:cNvSpPr>
          <p:nvPr/>
        </p:nvSpPr>
        <p:spPr>
          <a:xfrm>
            <a:off x="9105976" y="8538027"/>
            <a:ext cx="1350000" cy="10791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400" dirty="0">
                <a:latin typeface="Century Gothic" panose="020B0502020202020204" pitchFamily="34" charset="0"/>
              </a:rPr>
              <a:t>N/A</a:t>
            </a:r>
          </a:p>
        </p:txBody>
      </p:sp>
    </p:spTree>
    <p:extLst>
      <p:ext uri="{BB962C8B-B14F-4D97-AF65-F5344CB8AC3E}">
        <p14:creationId xmlns:p14="http://schemas.microsoft.com/office/powerpoint/2010/main" val="32210131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564</TotalTime>
  <Words>540</Words>
  <Application>Microsoft Office PowerPoint</Application>
  <PresentationFormat>A3 Paper (297x420 mm)</PresentationFormat>
  <Paragraphs>185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Century Gothic</vt:lpstr>
      <vt:lpstr>Office Theme</vt:lpstr>
      <vt:lpstr>PowerPoint Presentation</vt:lpstr>
      <vt:lpstr>PowerPoint Presentation</vt:lpstr>
    </vt:vector>
  </TitlesOfParts>
  <Company>Golborne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SNORWOODC</dc:creator>
  <cp:lastModifiedBy>Carl Wallwork</cp:lastModifiedBy>
  <cp:revision>71</cp:revision>
  <cp:lastPrinted>2019-07-01T19:32:56Z</cp:lastPrinted>
  <dcterms:created xsi:type="dcterms:W3CDTF">2019-07-01T10:17:12Z</dcterms:created>
  <dcterms:modified xsi:type="dcterms:W3CDTF">2020-11-25T08:01:52Z</dcterms:modified>
</cp:coreProperties>
</file>