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2801600" cy="9601200" type="A3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D7EA"/>
    <a:srgbClr val="C1ECF5"/>
    <a:srgbClr val="C1C1F5"/>
    <a:srgbClr val="6600FF"/>
    <a:srgbClr val="A66BD3"/>
    <a:srgbClr val="9933FF"/>
    <a:srgbClr val="B686DA"/>
    <a:srgbClr val="AF9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60"/>
  </p:normalViewPr>
  <p:slideViewPr>
    <p:cSldViewPr snapToGrid="0">
      <p:cViewPr>
        <p:scale>
          <a:sx n="70" d="100"/>
          <a:sy n="70" d="100"/>
        </p:scale>
        <p:origin x="4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63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74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290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707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598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245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35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861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077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37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89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E3A73-DE0E-48FF-AA8F-CAFE9DB048FB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2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Rectangle 142"/>
          <p:cNvSpPr>
            <a:spLocks/>
          </p:cNvSpPr>
          <p:nvPr/>
        </p:nvSpPr>
        <p:spPr>
          <a:xfrm>
            <a:off x="1838912" y="5251712"/>
            <a:ext cx="1424314" cy="2890338"/>
          </a:xfrm>
          <a:prstGeom prst="rect">
            <a:avLst/>
          </a:prstGeom>
          <a:solidFill>
            <a:srgbClr val="7AD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Y11 Half Term </a:t>
            </a:r>
            <a:r>
              <a:rPr lang="en-US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6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Course </a:t>
            </a:r>
            <a:r>
              <a:rPr lang="en-GB" sz="1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has ended</a:t>
            </a:r>
          </a:p>
          <a:p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48" name="Group 147"/>
          <p:cNvGrpSpPr/>
          <p:nvPr/>
        </p:nvGrpSpPr>
        <p:grpSpPr>
          <a:xfrm>
            <a:off x="9338030" y="2657517"/>
            <a:ext cx="2587630" cy="4265988"/>
            <a:chOff x="8669510" y="488390"/>
            <a:chExt cx="2837794" cy="3922993"/>
          </a:xfrm>
          <a:solidFill>
            <a:srgbClr val="C1C1F5"/>
          </a:solidFill>
        </p:grpSpPr>
        <p:sp>
          <p:nvSpPr>
            <p:cNvPr id="149" name="Block Arc 148"/>
            <p:cNvSpPr/>
            <p:nvPr/>
          </p:nvSpPr>
          <p:spPr>
            <a:xfrm rot="5400000">
              <a:off x="8126910" y="1030990"/>
              <a:ext cx="3922993" cy="2837794"/>
            </a:xfrm>
            <a:prstGeom prst="blockArc">
              <a:avLst>
                <a:gd name="adj1" fmla="val 10775961"/>
                <a:gd name="adj2" fmla="val 2468"/>
                <a:gd name="adj3" fmla="val 4999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9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0" name="Chord 149"/>
            <p:cNvSpPr/>
            <p:nvPr/>
          </p:nvSpPr>
          <p:spPr>
            <a:xfrm rot="5400000">
              <a:off x="9792067" y="1755747"/>
              <a:ext cx="416881" cy="1250563"/>
            </a:xfrm>
            <a:prstGeom prst="chord">
              <a:avLst>
                <a:gd name="adj1" fmla="val 10785253"/>
                <a:gd name="adj2" fmla="val 5222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</p:grpSp>
      <p:sp>
        <p:nvSpPr>
          <p:cNvPr id="64" name="Right Arrow 63"/>
          <p:cNvSpPr/>
          <p:nvPr/>
        </p:nvSpPr>
        <p:spPr>
          <a:xfrm flipH="1">
            <a:off x="45024" y="6006578"/>
            <a:ext cx="1763960" cy="1067047"/>
          </a:xfrm>
          <a:prstGeom prst="rightArrow">
            <a:avLst>
              <a:gd name="adj1" fmla="val 70497"/>
              <a:gd name="adj2" fmla="val 60390"/>
            </a:avLst>
          </a:prstGeom>
          <a:solidFill>
            <a:srgbClr val="7AD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 flipH="1">
            <a:off x="677273" y="6252916"/>
            <a:ext cx="1166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2060"/>
                </a:solidFill>
              </a:rPr>
              <a:t>Post-16 Pathways</a:t>
            </a:r>
          </a:p>
        </p:txBody>
      </p:sp>
      <p:sp>
        <p:nvSpPr>
          <p:cNvPr id="66" name="Rectangle 65"/>
          <p:cNvSpPr/>
          <p:nvPr/>
        </p:nvSpPr>
        <p:spPr>
          <a:xfrm rot="16200000">
            <a:off x="8707621" y="4588353"/>
            <a:ext cx="71674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Photography </a:t>
            </a:r>
            <a:r>
              <a:rPr lang="en-US" sz="4000" b="1" cap="none" spc="0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Curriculum </a:t>
            </a:r>
            <a:r>
              <a:rPr lang="en-US" sz="4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Journey</a:t>
            </a:r>
          </a:p>
        </p:txBody>
      </p:sp>
      <p:sp>
        <p:nvSpPr>
          <p:cNvPr id="72" name="Oval 71"/>
          <p:cNvSpPr/>
          <p:nvPr/>
        </p:nvSpPr>
        <p:spPr>
          <a:xfrm>
            <a:off x="10774273" y="6709905"/>
            <a:ext cx="699107" cy="64210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Y11</a:t>
            </a: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2342" y="64162"/>
            <a:ext cx="1324183" cy="468623"/>
          </a:xfrm>
          <a:prstGeom prst="rect">
            <a:avLst/>
          </a:prstGeom>
        </p:spPr>
      </p:pic>
      <p:grpSp>
        <p:nvGrpSpPr>
          <p:cNvPr id="80" name="Group 79"/>
          <p:cNvGrpSpPr/>
          <p:nvPr/>
        </p:nvGrpSpPr>
        <p:grpSpPr>
          <a:xfrm>
            <a:off x="1942575" y="7073625"/>
            <a:ext cx="739262" cy="816384"/>
            <a:chOff x="248592" y="1953571"/>
            <a:chExt cx="739262" cy="816384"/>
          </a:xfrm>
        </p:grpSpPr>
        <p:sp>
          <p:nvSpPr>
            <p:cNvPr id="81" name="Oval 80"/>
            <p:cNvSpPr/>
            <p:nvPr/>
          </p:nvSpPr>
          <p:spPr>
            <a:xfrm>
              <a:off x="248592" y="1953571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248592" y="2132948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KS4</a:t>
              </a: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10460872" y="7874800"/>
            <a:ext cx="104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Post-16 Pathways</a:t>
            </a:r>
          </a:p>
        </p:txBody>
      </p:sp>
      <p:sp>
        <p:nvSpPr>
          <p:cNvPr id="120" name="Rectangle 119"/>
          <p:cNvSpPr>
            <a:spLocks/>
          </p:cNvSpPr>
          <p:nvPr/>
        </p:nvSpPr>
        <p:spPr>
          <a:xfrm>
            <a:off x="9177124" y="2573650"/>
            <a:ext cx="1365818" cy="2577056"/>
          </a:xfrm>
          <a:prstGeom prst="rect">
            <a:avLst/>
          </a:prstGeom>
          <a:solidFill>
            <a:srgbClr val="C1C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Y10 Half </a:t>
            </a:r>
            <a:r>
              <a:rPr lang="en-GB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Term 6</a:t>
            </a: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2b</a:t>
            </a:r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21" name="Rectangle 120"/>
          <p:cNvSpPr>
            <a:spLocks/>
          </p:cNvSpPr>
          <p:nvPr/>
        </p:nvSpPr>
        <p:spPr>
          <a:xfrm>
            <a:off x="7722658" y="2587320"/>
            <a:ext cx="1350000" cy="2563386"/>
          </a:xfrm>
          <a:prstGeom prst="rect">
            <a:avLst/>
          </a:prstGeom>
          <a:solidFill>
            <a:srgbClr val="C1C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Y10 Half </a:t>
            </a:r>
            <a:r>
              <a:rPr lang="en-GB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Term 5</a:t>
            </a: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2a</a:t>
            </a:r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22" name="Rectangle 121"/>
          <p:cNvSpPr>
            <a:spLocks/>
          </p:cNvSpPr>
          <p:nvPr/>
        </p:nvSpPr>
        <p:spPr>
          <a:xfrm>
            <a:off x="6267937" y="2579619"/>
            <a:ext cx="1379949" cy="2571087"/>
          </a:xfrm>
          <a:prstGeom prst="rect">
            <a:avLst/>
          </a:prstGeom>
          <a:solidFill>
            <a:srgbClr val="C1C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Y10 Half </a:t>
            </a:r>
            <a:r>
              <a:rPr lang="en-GB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Term 4</a:t>
            </a: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1 –Assessment</a:t>
            </a:r>
          </a:p>
          <a:p>
            <a:endParaRPr lang="en-GB" sz="1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en-GB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Undertaking and completion of the 5 </a:t>
            </a: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Pearson Set assignments for Unit 1.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3" name="Rectangle 122"/>
          <p:cNvSpPr>
            <a:spLocks/>
          </p:cNvSpPr>
          <p:nvPr/>
        </p:nvSpPr>
        <p:spPr>
          <a:xfrm>
            <a:off x="4827160" y="2579620"/>
            <a:ext cx="1350000" cy="2571086"/>
          </a:xfrm>
          <a:prstGeom prst="rect">
            <a:avLst/>
          </a:prstGeom>
          <a:solidFill>
            <a:srgbClr val="C1C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Y10 Half </a:t>
            </a:r>
            <a:r>
              <a:rPr lang="en-GB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1b -  Life Events</a:t>
            </a:r>
          </a:p>
          <a:p>
            <a:endParaRPr lang="en-GB" sz="1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Introduction to Life 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How do life events impact your PIES?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How can you adapt your life after a life event?</a:t>
            </a:r>
            <a:endParaRPr lang="en-GB" sz="10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24" name="Rectangle 123"/>
          <p:cNvSpPr>
            <a:spLocks/>
          </p:cNvSpPr>
          <p:nvPr/>
        </p:nvSpPr>
        <p:spPr>
          <a:xfrm>
            <a:off x="3397211" y="2583026"/>
            <a:ext cx="1350000" cy="2567680"/>
          </a:xfrm>
          <a:prstGeom prst="rect">
            <a:avLst/>
          </a:prstGeom>
          <a:solidFill>
            <a:srgbClr val="C1C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Y10 Half </a:t>
            </a:r>
            <a:r>
              <a:rPr lang="en-GB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1a -  Life Stages</a:t>
            </a:r>
          </a:p>
          <a:p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Topics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Culture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Gender and sexuality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Environment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Lifestyle choices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Mental Health</a:t>
            </a:r>
          </a:p>
          <a:p>
            <a:endParaRPr lang="en-GB" sz="10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25" name="Rectangle 124"/>
          <p:cNvSpPr>
            <a:spLocks/>
          </p:cNvSpPr>
          <p:nvPr/>
        </p:nvSpPr>
        <p:spPr>
          <a:xfrm>
            <a:off x="1839662" y="2583025"/>
            <a:ext cx="1452828" cy="2567681"/>
          </a:xfrm>
          <a:prstGeom prst="rect">
            <a:avLst/>
          </a:prstGeom>
          <a:solidFill>
            <a:srgbClr val="C1C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Y10 Half </a:t>
            </a:r>
            <a:r>
              <a:rPr lang="en-GB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1a– Life Stages</a:t>
            </a:r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Introduction to BTEC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Introduction to the Health and Social care course.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Introduction to the six life stages.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PIES for each life stage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38" name="Rectangle 137"/>
          <p:cNvSpPr>
            <a:spLocks/>
          </p:cNvSpPr>
          <p:nvPr/>
        </p:nvSpPr>
        <p:spPr>
          <a:xfrm>
            <a:off x="9220406" y="5244792"/>
            <a:ext cx="1360229" cy="2897259"/>
          </a:xfrm>
          <a:prstGeom prst="rect">
            <a:avLst/>
          </a:prstGeom>
          <a:solidFill>
            <a:srgbClr val="7AD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Y11 Half Term </a:t>
            </a:r>
            <a:r>
              <a:rPr lang="en-US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1</a:t>
            </a:r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2b - </a:t>
            </a:r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900" dirty="0">
              <a:latin typeface="Century Gothic" panose="020B0502020202020204" pitchFamily="34" charset="0"/>
            </a:endParaRPr>
          </a:p>
        </p:txBody>
      </p:sp>
      <p:sp>
        <p:nvSpPr>
          <p:cNvPr id="139" name="Rectangle 138"/>
          <p:cNvSpPr>
            <a:spLocks/>
          </p:cNvSpPr>
          <p:nvPr/>
        </p:nvSpPr>
        <p:spPr>
          <a:xfrm>
            <a:off x="7727532" y="5243813"/>
            <a:ext cx="1402957" cy="2898238"/>
          </a:xfrm>
          <a:prstGeom prst="rect">
            <a:avLst/>
          </a:prstGeom>
          <a:solidFill>
            <a:srgbClr val="7AD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Y11 Half Term 2</a:t>
            </a:r>
            <a:endParaRPr lang="en-GB" sz="10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2 Assessment</a:t>
            </a:r>
          </a:p>
          <a:p>
            <a:endParaRPr lang="en-GB" sz="1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Undertaking and completion of the 5 Pearson set assignments for Unit 2 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0" name="Rectangle 139"/>
          <p:cNvSpPr>
            <a:spLocks/>
          </p:cNvSpPr>
          <p:nvPr/>
        </p:nvSpPr>
        <p:spPr>
          <a:xfrm>
            <a:off x="6284905" y="5243281"/>
            <a:ext cx="1329709" cy="2898769"/>
          </a:xfrm>
          <a:prstGeom prst="rect">
            <a:avLst/>
          </a:prstGeom>
          <a:solidFill>
            <a:srgbClr val="7AD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Y11 Half Term </a:t>
            </a:r>
            <a:r>
              <a:rPr lang="en-US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3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3 – Healthy Living</a:t>
            </a:r>
            <a:endParaRPr lang="en-GB" sz="1000" b="1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dirty="0">
              <a:latin typeface="Century Gothic" panose="020B0502020202020204" pitchFamily="34" charset="0"/>
            </a:endParaRPr>
          </a:p>
          <a:p>
            <a:pPr algn="ctr"/>
            <a:endParaRPr lang="en-GB" sz="1200" dirty="0">
              <a:latin typeface="Century Gothic" panose="020B0502020202020204" pitchFamily="34" charset="0"/>
            </a:endParaRPr>
          </a:p>
          <a:p>
            <a:pPr algn="ctr"/>
            <a:endParaRPr lang="en-GB" sz="1200" dirty="0">
              <a:latin typeface="Century Gothic" panose="020B0502020202020204" pitchFamily="34" charset="0"/>
            </a:endParaRPr>
          </a:p>
          <a:p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141" name="Rectangle 140"/>
          <p:cNvSpPr>
            <a:spLocks/>
          </p:cNvSpPr>
          <p:nvPr/>
        </p:nvSpPr>
        <p:spPr>
          <a:xfrm>
            <a:off x="4858110" y="5250940"/>
            <a:ext cx="1319050" cy="2891110"/>
          </a:xfrm>
          <a:prstGeom prst="rect">
            <a:avLst/>
          </a:prstGeom>
          <a:solidFill>
            <a:srgbClr val="7AD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Y11 Half Term </a:t>
            </a:r>
            <a:r>
              <a:rPr lang="en-US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4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3 – Healthy Living</a:t>
            </a:r>
            <a:endParaRPr lang="en-GB" sz="1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2" name="Rectangle 141"/>
          <p:cNvSpPr>
            <a:spLocks/>
          </p:cNvSpPr>
          <p:nvPr/>
        </p:nvSpPr>
        <p:spPr>
          <a:xfrm>
            <a:off x="3382307" y="5243281"/>
            <a:ext cx="1377765" cy="2882602"/>
          </a:xfrm>
          <a:prstGeom prst="rect">
            <a:avLst/>
          </a:prstGeom>
          <a:solidFill>
            <a:srgbClr val="7AD7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000" dirty="0">
                <a:solidFill>
                  <a:srgbClr val="002060"/>
                </a:solidFill>
                <a:latin typeface="Century Gothic" panose="020B0502020202020204" pitchFamily="34" charset="0"/>
              </a:rPr>
              <a:t>Y11 Half Term </a:t>
            </a:r>
            <a:r>
              <a:rPr lang="en-US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5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r>
              <a:rPr lang="en-GB" sz="10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Unit 3 – Exam Practice</a:t>
            </a:r>
            <a:endParaRPr lang="en-GB" sz="1000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Exam technique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Mock Papers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Revision sessions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 smtClean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Written Examination (2 hours) in hall.</a:t>
            </a:r>
            <a:endParaRPr lang="en-GB" sz="10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4" name="Rounded Rectangle 143"/>
          <p:cNvSpPr/>
          <p:nvPr/>
        </p:nvSpPr>
        <p:spPr>
          <a:xfrm>
            <a:off x="1808984" y="735903"/>
            <a:ext cx="1875676" cy="1738381"/>
          </a:xfrm>
          <a:prstGeom prst="roundRect">
            <a:avLst>
              <a:gd name="adj" fmla="val 5646"/>
            </a:avLst>
          </a:prstGeom>
          <a:solidFill>
            <a:srgbClr val="C1C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KS3</a:t>
            </a:r>
          </a:p>
          <a:p>
            <a:pPr algn="ctr"/>
            <a:endParaRPr lang="en-GB" sz="14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Knowledge from PSHE lessons and science lessons can be  </a:t>
            </a:r>
            <a:endParaRPr lang="en-GB" sz="1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45" name="Group 144"/>
          <p:cNvGrpSpPr/>
          <p:nvPr/>
        </p:nvGrpSpPr>
        <p:grpSpPr>
          <a:xfrm rot="10800000">
            <a:off x="309138" y="1385383"/>
            <a:ext cx="2587630" cy="3480832"/>
            <a:chOff x="8669510" y="488390"/>
            <a:chExt cx="2837794" cy="3922993"/>
          </a:xfrm>
          <a:solidFill>
            <a:srgbClr val="C1C1F5"/>
          </a:solidFill>
        </p:grpSpPr>
        <p:sp>
          <p:nvSpPr>
            <p:cNvPr id="146" name="Block Arc 145"/>
            <p:cNvSpPr/>
            <p:nvPr/>
          </p:nvSpPr>
          <p:spPr>
            <a:xfrm rot="5400000">
              <a:off x="8126910" y="1030990"/>
              <a:ext cx="3922993" cy="2837794"/>
            </a:xfrm>
            <a:prstGeom prst="blockArc">
              <a:avLst>
                <a:gd name="adj1" fmla="val 10775961"/>
                <a:gd name="adj2" fmla="val 2468"/>
                <a:gd name="adj3" fmla="val 4999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9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7" name="Chord 146"/>
            <p:cNvSpPr/>
            <p:nvPr/>
          </p:nvSpPr>
          <p:spPr>
            <a:xfrm rot="5400000">
              <a:off x="9792067" y="1755747"/>
              <a:ext cx="416881" cy="1250563"/>
            </a:xfrm>
            <a:prstGeom prst="chord">
              <a:avLst>
                <a:gd name="adj1" fmla="val 10785253"/>
                <a:gd name="adj2" fmla="val 5222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 rot="5400000">
            <a:off x="9211579" y="4681549"/>
            <a:ext cx="37741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Students will have completed a this of the course  and will be preparing to </a:t>
            </a:r>
            <a:r>
              <a:rPr lang="en-GB" sz="9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undertake their next step of assessments. </a:t>
            </a:r>
            <a:endParaRPr lang="en-GB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10800000">
            <a:off x="812245" y="1218643"/>
            <a:ext cx="553998" cy="336107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sz="1200" dirty="0" smtClean="0">
                <a:solidFill>
                  <a:srgbClr val="002060"/>
                </a:solidFill>
              </a:rPr>
              <a:t>Knowledge from KS3 science and PSHE </a:t>
            </a:r>
            <a:r>
              <a:rPr lang="en-US" sz="1200" dirty="0" smtClean="0">
                <a:solidFill>
                  <a:srgbClr val="002060"/>
                </a:solidFill>
              </a:rPr>
              <a:t>can help with diet, drugs, hygiene,  mental health etc.</a:t>
            </a:r>
            <a:endParaRPr lang="en-GB" sz="1200" dirty="0">
              <a:solidFill>
                <a:srgbClr val="002060"/>
              </a:solidFill>
            </a:endParaRPr>
          </a:p>
        </p:txBody>
      </p:sp>
      <p:sp>
        <p:nvSpPr>
          <p:cNvPr id="71" name="Oval 70"/>
          <p:cNvSpPr/>
          <p:nvPr/>
        </p:nvSpPr>
        <p:spPr>
          <a:xfrm>
            <a:off x="1316883" y="4434846"/>
            <a:ext cx="808835" cy="64739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Y10</a:t>
            </a:r>
          </a:p>
        </p:txBody>
      </p:sp>
    </p:spTree>
    <p:extLst>
      <p:ext uri="{BB962C8B-B14F-4D97-AF65-F5344CB8AC3E}">
        <p14:creationId xmlns:p14="http://schemas.microsoft.com/office/powerpoint/2010/main" val="3221013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578</TotalTime>
  <Words>253</Words>
  <Application>Microsoft Office PowerPoint</Application>
  <PresentationFormat>A3 Paper (297x420 mm)</PresentationFormat>
  <Paragraphs>69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>Golborne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SNORWOODC</dc:creator>
  <cp:lastModifiedBy>LWilliams</cp:lastModifiedBy>
  <cp:revision>69</cp:revision>
  <cp:lastPrinted>2020-11-20T10:02:45Z</cp:lastPrinted>
  <dcterms:created xsi:type="dcterms:W3CDTF">2019-07-01T10:17:12Z</dcterms:created>
  <dcterms:modified xsi:type="dcterms:W3CDTF">2023-03-09T11:30:58Z</dcterms:modified>
</cp:coreProperties>
</file>