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</p:sldIdLst>
  <p:sldSz cx="12801600" cy="9601200" type="A3"/>
  <p:notesSz cx="6742113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CCFFCC"/>
    <a:srgbClr val="FFFFCC"/>
    <a:srgbClr val="CCCCFF"/>
    <a:srgbClr val="FFCCCC"/>
    <a:srgbClr val="6600FF"/>
    <a:srgbClr val="9933FF"/>
    <a:srgbClr val="A66BD3"/>
    <a:srgbClr val="C1C1F5"/>
    <a:srgbClr val="B686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466" autoAdjust="0"/>
    <p:restoredTop sz="94660"/>
  </p:normalViewPr>
  <p:slideViewPr>
    <p:cSldViewPr snapToGrid="0">
      <p:cViewPr>
        <p:scale>
          <a:sx n="110" d="100"/>
          <a:sy n="110" d="100"/>
        </p:scale>
        <p:origin x="-116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638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74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290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707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19/12/2022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598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19/12/2022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245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19/12/2022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635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861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077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37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891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E3A73-DE0E-48FF-AA8F-CAFE9DB048FB}" type="datetimeFigureOut">
              <a:rPr lang="en-GB" smtClean="0"/>
              <a:t>19/12/2022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728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rgbClr val="6600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45137" y="1021038"/>
            <a:ext cx="1316595" cy="729111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Similarities and difference</a:t>
            </a:r>
          </a:p>
          <a:p>
            <a:endParaRPr lang="en-GB" sz="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700" b="1" dirty="0">
                <a:solidFill>
                  <a:schemeClr val="tx1"/>
                </a:solidFill>
                <a:highlight>
                  <a:srgbClr val="FFFF00"/>
                </a:highlight>
                <a:latin typeface="Century Gothic" panose="020B0502020202020204" pitchFamily="34" charset="0"/>
              </a:rPr>
              <a:t>Interpretations – what is different?</a:t>
            </a:r>
            <a:endParaRPr lang="en-GB" sz="1200" b="1" dirty="0">
              <a:solidFill>
                <a:schemeClr val="tx1"/>
              </a:solidFill>
              <a:highlight>
                <a:srgbClr val="FFFF00"/>
              </a:highlight>
              <a:latin typeface="Century Gothic" panose="020B0502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51551" y="1011650"/>
            <a:ext cx="1327329" cy="758932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Significance</a:t>
            </a:r>
          </a:p>
          <a:p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Causation</a:t>
            </a:r>
          </a:p>
          <a:p>
            <a:r>
              <a:rPr lang="en-GB" sz="600" b="1" dirty="0">
                <a:solidFill>
                  <a:schemeClr val="tx1"/>
                </a:solidFill>
                <a:highlight>
                  <a:srgbClr val="FFFF00"/>
                </a:highlight>
                <a:latin typeface="Century Gothic" panose="020B0502020202020204" pitchFamily="34" charset="0"/>
              </a:rPr>
              <a:t>Challenging interpretations by using historical evidence and supporting using own knowledge</a:t>
            </a:r>
            <a:r>
              <a:rPr lang="en-GB" sz="800" dirty="0">
                <a:solidFill>
                  <a:schemeClr val="tx1"/>
                </a:solidFill>
                <a:highlight>
                  <a:srgbClr val="FFFF00"/>
                </a:highlight>
                <a:latin typeface="Century Gothic" panose="020B0502020202020204" pitchFamily="34" charset="0"/>
              </a:rPr>
              <a:t>.</a:t>
            </a:r>
          </a:p>
          <a:p>
            <a:endParaRPr lang="en-GB" sz="8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8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99715" y="1021039"/>
            <a:ext cx="1308088" cy="758932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800" dirty="0">
                <a:solidFill>
                  <a:schemeClr val="tx1"/>
                </a:solidFill>
                <a:latin typeface="Century Gothic" panose="020B0502020202020204" pitchFamily="34" charset="0"/>
              </a:rPr>
              <a:t>Consequence</a:t>
            </a:r>
          </a:p>
          <a:p>
            <a:endParaRPr lang="en-GB" sz="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800" dirty="0">
                <a:solidFill>
                  <a:schemeClr val="tx1"/>
                </a:solidFill>
                <a:highlight>
                  <a:srgbClr val="FFFF00"/>
                </a:highlight>
                <a:latin typeface="Century Gothic" panose="020B0502020202020204" pitchFamily="34" charset="0"/>
              </a:rPr>
              <a:t>Interpretations – why do they show different views?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571077" y="2935839"/>
            <a:ext cx="1343687" cy="758932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Change and continuity</a:t>
            </a:r>
          </a:p>
          <a:p>
            <a:pPr lvl="0"/>
            <a:endParaRPr lang="en-GB" sz="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800" b="1" dirty="0">
                <a:solidFill>
                  <a:schemeClr val="tx1"/>
                </a:solidFill>
                <a:highlight>
                  <a:srgbClr val="FFFF00"/>
                </a:highlight>
                <a:latin typeface="Century Gothic" panose="020B0502020202020204" pitchFamily="34" charset="0"/>
              </a:rPr>
              <a:t>Interpretations – How convincing?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309549" y="2935839"/>
            <a:ext cx="1311630" cy="758932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Causation</a:t>
            </a:r>
          </a:p>
          <a:p>
            <a:pPr lvl="0"/>
            <a:endParaRPr lang="en-GB" sz="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800" b="1" dirty="0">
                <a:solidFill>
                  <a:schemeClr val="tx1"/>
                </a:solidFill>
                <a:highlight>
                  <a:srgbClr val="00FFFF"/>
                </a:highlight>
                <a:latin typeface="Century Gothic" panose="020B0502020202020204" pitchFamily="34" charset="0"/>
              </a:rPr>
              <a:t>Sources – Utility using provenance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965493" y="2935839"/>
            <a:ext cx="1351595" cy="758932"/>
          </a:xfrm>
          <a:prstGeom prst="rect">
            <a:avLst/>
          </a:prstGeom>
          <a:solidFill>
            <a:srgbClr val="CC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Significance</a:t>
            </a:r>
          </a:p>
          <a:p>
            <a:pPr lvl="0" algn="ctr"/>
            <a:r>
              <a:rPr lang="en-GB" sz="800" b="1" dirty="0">
                <a:solidFill>
                  <a:schemeClr val="tx1"/>
                </a:solidFill>
                <a:highlight>
                  <a:srgbClr val="00FFFF"/>
                </a:highlight>
                <a:latin typeface="Century Gothic" panose="020B0502020202020204" pitchFamily="34" charset="0"/>
              </a:rPr>
              <a:t>Sources – Analysis supporting with own knowledge</a:t>
            </a:r>
          </a:p>
        </p:txBody>
      </p:sp>
      <p:sp>
        <p:nvSpPr>
          <p:cNvPr id="5" name="Block Arc 4"/>
          <p:cNvSpPr/>
          <p:nvPr/>
        </p:nvSpPr>
        <p:spPr>
          <a:xfrm rot="5400000">
            <a:off x="8643975" y="535459"/>
            <a:ext cx="3480832" cy="2837794"/>
          </a:xfrm>
          <a:prstGeom prst="blockArc">
            <a:avLst>
              <a:gd name="adj1" fmla="val 10775961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4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7647122" y="2180893"/>
            <a:ext cx="1334815" cy="7175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7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What can crime tell us about life of women and children in industrial England?</a:t>
            </a:r>
          </a:p>
          <a:p>
            <a:pPr algn="ctr"/>
            <a:r>
              <a:rPr lang="en-GB" sz="500" dirty="0">
                <a:solidFill>
                  <a:srgbClr val="6600FF"/>
                </a:solidFill>
                <a:latin typeface="Century Gothic" panose="020B0502020202020204" pitchFamily="34" charset="0"/>
              </a:rPr>
              <a:t>Jack the Ripper, Liverpool gangs, living conditions industrial England</a:t>
            </a:r>
          </a:p>
          <a:p>
            <a:pPr algn="ctr"/>
            <a:r>
              <a:rPr lang="en-GB" sz="500" dirty="0">
                <a:solidFill>
                  <a:srgbClr val="FF0000"/>
                </a:solidFill>
                <a:latin typeface="Century Gothic" panose="020B0502020202020204" pitchFamily="34" charset="0"/>
              </a:rPr>
              <a:t>NC 3, 6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594311" y="4890687"/>
            <a:ext cx="1283668" cy="758932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Causation</a:t>
            </a:r>
          </a:p>
          <a:p>
            <a:endParaRPr lang="en-GB" sz="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800" b="1" dirty="0">
                <a:solidFill>
                  <a:schemeClr val="tx1"/>
                </a:solidFill>
                <a:highlight>
                  <a:srgbClr val="FFFF00"/>
                </a:highlight>
                <a:latin typeface="Century Gothic" panose="020B0502020202020204" pitchFamily="34" charset="0"/>
              </a:rPr>
              <a:t>Interpretation –what and why? Compare.</a:t>
            </a:r>
          </a:p>
        </p:txBody>
      </p:sp>
      <p:sp>
        <p:nvSpPr>
          <p:cNvPr id="37" name="Rectangle 36"/>
          <p:cNvSpPr/>
          <p:nvPr/>
        </p:nvSpPr>
        <p:spPr>
          <a:xfrm>
            <a:off x="7671549" y="4858216"/>
            <a:ext cx="1310387" cy="758932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Consequence</a:t>
            </a:r>
          </a:p>
          <a:p>
            <a:endParaRPr lang="en-GB" sz="9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800" b="1" dirty="0">
                <a:solidFill>
                  <a:schemeClr val="tx1"/>
                </a:solidFill>
                <a:highlight>
                  <a:srgbClr val="FFFF00"/>
                </a:highlight>
                <a:latin typeface="Century Gothic" panose="020B0502020202020204" pitchFamily="34" charset="0"/>
              </a:rPr>
              <a:t>Interpretation – evaluating</a:t>
            </a:r>
          </a:p>
          <a:p>
            <a:endParaRPr lang="en-GB" sz="900" dirty="0">
              <a:solidFill>
                <a:schemeClr val="tx1">
                  <a:lumMod val="50000"/>
                  <a:lumOff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033854" y="4874567"/>
            <a:ext cx="1218306" cy="758932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Change and continuity</a:t>
            </a:r>
          </a:p>
          <a:p>
            <a:pPr lvl="0" algn="ctr"/>
            <a:endParaRPr lang="en-GB" sz="9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900" b="1" dirty="0">
                <a:solidFill>
                  <a:schemeClr val="tx1"/>
                </a:solidFill>
                <a:highlight>
                  <a:srgbClr val="00FFFF"/>
                </a:highlight>
                <a:latin typeface="Century Gothic" panose="020B0502020202020204" pitchFamily="34" charset="0"/>
              </a:rPr>
              <a:t>Sources - utility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610675" y="6025943"/>
            <a:ext cx="2669628" cy="71753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900" dirty="0">
                <a:solidFill>
                  <a:srgbClr val="7030A0"/>
                </a:solidFill>
                <a:latin typeface="Century Gothic" panose="020B0502020202020204" pitchFamily="34" charset="0"/>
              </a:rPr>
              <a:t>Britain: Health and the people 1000-1450</a:t>
            </a:r>
          </a:p>
          <a:p>
            <a:pPr algn="ctr"/>
            <a:r>
              <a:rPr lang="en-GB" sz="900" dirty="0">
                <a:solidFill>
                  <a:srgbClr val="7030A0"/>
                </a:solidFill>
                <a:latin typeface="Century Gothic" panose="020B0502020202020204" pitchFamily="34" charset="0"/>
              </a:rPr>
              <a:t>Elizabethan England part 1</a:t>
            </a:r>
          </a:p>
          <a:p>
            <a:pPr algn="ctr"/>
            <a:r>
              <a:rPr lang="en-GB" sz="900" dirty="0">
                <a:solidFill>
                  <a:srgbClr val="7030A0"/>
                </a:solidFill>
                <a:latin typeface="Century Gothic" panose="020B0502020202020204" pitchFamily="34" charset="0"/>
              </a:rPr>
              <a:t>Renaissance medicine</a:t>
            </a:r>
          </a:p>
          <a:p>
            <a:pPr algn="ctr"/>
            <a:r>
              <a:rPr lang="en-GB" sz="900" dirty="0">
                <a:solidFill>
                  <a:srgbClr val="7030A0"/>
                </a:solidFill>
                <a:latin typeface="Century Gothic" panose="020B0502020202020204" pitchFamily="34" charset="0"/>
              </a:rPr>
              <a:t>Elizabethan England life in Elizabethan England</a:t>
            </a:r>
          </a:p>
        </p:txBody>
      </p:sp>
      <p:sp>
        <p:nvSpPr>
          <p:cNvPr id="41" name="Rectangle 40"/>
          <p:cNvSpPr/>
          <p:nvPr/>
        </p:nvSpPr>
        <p:spPr>
          <a:xfrm>
            <a:off x="7642078" y="6825331"/>
            <a:ext cx="2669628" cy="7589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0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Chronological interleaving of paper 2 with retrieval built in. Paper 2: British Thematic Study</a:t>
            </a:r>
          </a:p>
          <a:p>
            <a:pPr algn="ctr"/>
            <a:r>
              <a:rPr lang="en-GB" sz="80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AO1,2,4</a:t>
            </a:r>
          </a:p>
          <a:p>
            <a:pPr algn="ctr"/>
            <a:r>
              <a:rPr lang="en-GB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Paper 2; British depth study</a:t>
            </a:r>
          </a:p>
          <a:p>
            <a:pPr algn="ctr"/>
            <a:r>
              <a:rPr lang="en-GB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AO1, 2, 3,4</a:t>
            </a:r>
          </a:p>
          <a:p>
            <a:pPr lvl="0" algn="ctr"/>
            <a:endParaRPr lang="en-GB" sz="1200" dirty="0">
              <a:solidFill>
                <a:prstClr val="black">
                  <a:lumMod val="50000"/>
                  <a:lumOff val="50000"/>
                </a:prstClr>
              </a:solidFill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914765" y="6013135"/>
            <a:ext cx="2669628" cy="71753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900" dirty="0">
                <a:solidFill>
                  <a:srgbClr val="7030A0"/>
                </a:solidFill>
                <a:latin typeface="Century Gothic" panose="020B0502020202020204" pitchFamily="34" charset="0"/>
              </a:rPr>
              <a:t>Elizabethan England/ Britain Health and the people</a:t>
            </a:r>
          </a:p>
          <a:p>
            <a:pPr algn="ctr"/>
            <a:r>
              <a:rPr lang="en-GB" sz="600" dirty="0">
                <a:solidFill>
                  <a:srgbClr val="6600FF"/>
                </a:solidFill>
                <a:latin typeface="Century Gothic" panose="020B0502020202020204" pitchFamily="34" charset="0"/>
              </a:rPr>
              <a:t>C19th and C20th treatment of disease,C19th and 20</a:t>
            </a:r>
            <a:r>
              <a:rPr lang="en-GB" sz="600" baseline="30000" dirty="0">
                <a:solidFill>
                  <a:srgbClr val="6600FF"/>
                </a:solidFill>
                <a:latin typeface="Century Gothic" panose="020B0502020202020204" pitchFamily="34" charset="0"/>
              </a:rPr>
              <a:t>th</a:t>
            </a:r>
            <a:r>
              <a:rPr lang="en-GB" sz="600" dirty="0">
                <a:solidFill>
                  <a:srgbClr val="6600FF"/>
                </a:solidFill>
                <a:latin typeface="Century Gothic" panose="020B0502020202020204" pitchFamily="34" charset="0"/>
              </a:rPr>
              <a:t>  surgery </a:t>
            </a:r>
          </a:p>
          <a:p>
            <a:pPr algn="ctr"/>
            <a:r>
              <a:rPr lang="en-GB" sz="600" dirty="0">
                <a:solidFill>
                  <a:srgbClr val="6600FF"/>
                </a:solidFill>
                <a:latin typeface="Century Gothic" panose="020B0502020202020204" pitchFamily="34" charset="0"/>
              </a:rPr>
              <a:t>Elizabeth trouble at home and abroad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914765" y="6805487"/>
            <a:ext cx="2669628" cy="7589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0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Chronological interleaving of paper 2 with retrieval built in. Paper 2: British Thematic Study</a:t>
            </a:r>
          </a:p>
          <a:p>
            <a:pPr algn="ctr"/>
            <a:r>
              <a:rPr lang="en-GB" sz="80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AO1,2,4</a:t>
            </a:r>
          </a:p>
          <a:p>
            <a:pPr algn="ctr"/>
            <a:r>
              <a:rPr lang="en-GB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Paper 2; British depth study</a:t>
            </a:r>
          </a:p>
          <a:p>
            <a:pPr algn="ctr"/>
            <a:r>
              <a:rPr lang="en-GB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AO1, 2, 3,4</a:t>
            </a:r>
          </a:p>
        </p:txBody>
      </p:sp>
      <p:sp>
        <p:nvSpPr>
          <p:cNvPr id="45" name="Rectangle 44"/>
          <p:cNvSpPr/>
          <p:nvPr/>
        </p:nvSpPr>
        <p:spPr>
          <a:xfrm>
            <a:off x="2221418" y="6784609"/>
            <a:ext cx="2669628" cy="7589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Paper 2: British Thematic Study</a:t>
            </a:r>
          </a:p>
          <a:p>
            <a:pPr algn="ctr"/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AO1,2,4</a:t>
            </a:r>
          </a:p>
          <a:p>
            <a:pPr algn="ctr"/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GB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Paper 1: wider world Period study</a:t>
            </a:r>
            <a:endParaRPr lang="en-GB" sz="2000" dirty="0">
              <a:solidFill>
                <a:schemeClr val="tx1">
                  <a:lumMod val="50000"/>
                  <a:lumOff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dirty="0">
              <a:solidFill>
                <a:schemeClr val="tx1">
                  <a:lumMod val="50000"/>
                  <a:lumOff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7" name="Block Arc 46"/>
          <p:cNvSpPr/>
          <p:nvPr/>
        </p:nvSpPr>
        <p:spPr>
          <a:xfrm rot="5400000">
            <a:off x="8607188" y="4405107"/>
            <a:ext cx="3480832" cy="2837794"/>
          </a:xfrm>
          <a:prstGeom prst="blockArc">
            <a:avLst>
              <a:gd name="adj1" fmla="val 10775961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4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200468" y="7916717"/>
            <a:ext cx="2669628" cy="71753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050">
                <a:solidFill>
                  <a:srgbClr val="7030A0"/>
                </a:solidFill>
                <a:latin typeface="Century Gothic" panose="020B0502020202020204" pitchFamily="34" charset="0"/>
              </a:rPr>
              <a:t>Conflict </a:t>
            </a:r>
            <a:r>
              <a:rPr lang="en-GB" sz="1050" dirty="0">
                <a:solidFill>
                  <a:srgbClr val="7030A0"/>
                </a:solidFill>
                <a:latin typeface="Century Gothic" panose="020B0502020202020204" pitchFamily="34" charset="0"/>
              </a:rPr>
              <a:t>and Tension:1919-1939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Aims of the big three, TOV, LON 1920s and 1930s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208351" y="8687195"/>
            <a:ext cx="2669628" cy="7589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5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Paper 1: wider world depth studies</a:t>
            </a:r>
          </a:p>
          <a:p>
            <a:pPr algn="ctr"/>
            <a:r>
              <a:rPr lang="en-GB" sz="105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Paper 1: wider world Period study</a:t>
            </a:r>
            <a:endParaRPr lang="en-GB" sz="1600" dirty="0">
              <a:solidFill>
                <a:schemeClr val="tx1">
                  <a:lumMod val="50000"/>
                  <a:lumOff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4905381" y="7916716"/>
            <a:ext cx="1362486" cy="71753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dirty="0">
                <a:solidFill>
                  <a:srgbClr val="7030A0"/>
                </a:solidFill>
                <a:latin typeface="Century Gothic" panose="020B0502020202020204" pitchFamily="34" charset="0"/>
              </a:rPr>
              <a:t>Conflict and tension</a:t>
            </a:r>
          </a:p>
          <a:p>
            <a:pPr algn="ctr"/>
            <a:r>
              <a:rPr lang="en-GB" sz="1000" dirty="0">
                <a:solidFill>
                  <a:srgbClr val="6600FF"/>
                </a:solidFill>
                <a:latin typeface="Century Gothic" panose="020B0502020202020204" pitchFamily="34" charset="0"/>
              </a:rPr>
              <a:t> Hitler’s FP</a:t>
            </a:r>
          </a:p>
        </p:txBody>
      </p:sp>
      <p:sp>
        <p:nvSpPr>
          <p:cNvPr id="52" name="Rectangle 51"/>
          <p:cNvSpPr/>
          <p:nvPr/>
        </p:nvSpPr>
        <p:spPr>
          <a:xfrm>
            <a:off x="4914765" y="8687195"/>
            <a:ext cx="1353102" cy="7589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5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Paper 1: wider world depth study</a:t>
            </a:r>
            <a:endParaRPr lang="en-GB" sz="1600" dirty="0">
              <a:solidFill>
                <a:prstClr val="black">
                  <a:lumMod val="50000"/>
                  <a:lumOff val="50000"/>
                </a:prstClr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7676651" y="7894843"/>
            <a:ext cx="2603652" cy="71753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dirty="0">
                <a:solidFill>
                  <a:srgbClr val="7030A0"/>
                </a:solidFill>
                <a:latin typeface="Century Gothic" panose="020B0502020202020204" pitchFamily="34" charset="0"/>
              </a:rPr>
              <a:t>Examination preparation</a:t>
            </a:r>
          </a:p>
        </p:txBody>
      </p:sp>
      <p:sp>
        <p:nvSpPr>
          <p:cNvPr id="54" name="Rectangle 53"/>
          <p:cNvSpPr/>
          <p:nvPr/>
        </p:nvSpPr>
        <p:spPr>
          <a:xfrm>
            <a:off x="6326921" y="8687195"/>
            <a:ext cx="3953382" cy="7589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70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Paper 2: British Thematic Study</a:t>
            </a:r>
          </a:p>
          <a:p>
            <a:pPr lvl="0" algn="ctr"/>
            <a:r>
              <a:rPr lang="en-GB" sz="70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AO1,2,4</a:t>
            </a:r>
          </a:p>
          <a:p>
            <a:pPr lvl="0" algn="ctr"/>
            <a:r>
              <a:rPr lang="en-GB" sz="70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Paper 2; British depth study</a:t>
            </a:r>
          </a:p>
          <a:p>
            <a:pPr lvl="0" algn="ctr"/>
            <a:r>
              <a:rPr lang="en-GB" sz="70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AO1, 2, 3</a:t>
            </a:r>
          </a:p>
          <a:p>
            <a:pPr lvl="0" algn="ctr"/>
            <a:r>
              <a:rPr lang="en-GB" sz="900" dirty="0">
                <a:solidFill>
                  <a:prstClr val="black">
                    <a:lumMod val="50000"/>
                    <a:lumOff val="50000"/>
                  </a:prstClr>
                </a:solidFill>
                <a:latin typeface="Century Gothic" panose="020B0502020202020204" pitchFamily="34" charset="0"/>
              </a:rPr>
              <a:t>Paper 1: wider world depth studies</a:t>
            </a:r>
            <a:endParaRPr lang="en-GB" sz="700" dirty="0">
              <a:solidFill>
                <a:prstClr val="black">
                  <a:lumMod val="50000"/>
                  <a:lumOff val="50000"/>
                </a:prstClr>
              </a:solidFill>
              <a:latin typeface="Century Gothic" panose="020B0502020202020204" pitchFamily="34" charset="0"/>
            </a:endParaRPr>
          </a:p>
        </p:txBody>
      </p:sp>
      <p:sp>
        <p:nvSpPr>
          <p:cNvPr id="56" name="Block Arc 55"/>
          <p:cNvSpPr/>
          <p:nvPr/>
        </p:nvSpPr>
        <p:spPr>
          <a:xfrm rot="16200000">
            <a:off x="374835" y="2583056"/>
            <a:ext cx="3480832" cy="2837794"/>
          </a:xfrm>
          <a:prstGeom prst="blockArc">
            <a:avLst>
              <a:gd name="adj1" fmla="val 10775961"/>
              <a:gd name="adj2" fmla="val 2312"/>
              <a:gd name="adj3" fmla="val 49992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4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9" name="Block Arc 58"/>
          <p:cNvSpPr/>
          <p:nvPr/>
        </p:nvSpPr>
        <p:spPr>
          <a:xfrm rot="16200000">
            <a:off x="383853" y="6300190"/>
            <a:ext cx="3480832" cy="2837794"/>
          </a:xfrm>
          <a:prstGeom prst="blockArc">
            <a:avLst>
              <a:gd name="adj1" fmla="val 10775961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4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535857" y="1768625"/>
            <a:ext cx="9422194" cy="6136194"/>
            <a:chOff x="1535857" y="1768625"/>
            <a:chExt cx="9422194" cy="6136194"/>
          </a:xfrm>
          <a:pattFill prst="zigZag">
            <a:fgClr>
              <a:srgbClr val="6600FF"/>
            </a:fgClr>
            <a:bgClr>
              <a:schemeClr val="bg1"/>
            </a:bgClr>
          </a:pattFill>
        </p:grpSpPr>
        <p:sp>
          <p:nvSpPr>
            <p:cNvPr id="20" name="Chord 19"/>
            <p:cNvSpPr/>
            <p:nvPr/>
          </p:nvSpPr>
          <p:spPr>
            <a:xfrm rot="5400000">
              <a:off x="10147823" y="1328290"/>
              <a:ext cx="369894" cy="1250563"/>
            </a:xfrm>
            <a:prstGeom prst="chord">
              <a:avLst>
                <a:gd name="adj1" fmla="val 10785253"/>
                <a:gd name="adj2" fmla="val 5222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>
                <a:latin typeface="Century Gothic" panose="020B0502020202020204" pitchFamily="34" charset="0"/>
              </a:endParaRPr>
            </a:p>
          </p:txBody>
        </p:sp>
        <p:sp>
          <p:nvSpPr>
            <p:cNvPr id="48" name="Chord 47"/>
            <p:cNvSpPr/>
            <p:nvPr/>
          </p:nvSpPr>
          <p:spPr>
            <a:xfrm rot="5400000">
              <a:off x="10111037" y="5212686"/>
              <a:ext cx="369894" cy="1250563"/>
            </a:xfrm>
            <a:prstGeom prst="chord">
              <a:avLst>
                <a:gd name="adj1" fmla="val 10785253"/>
                <a:gd name="adj2" fmla="val 5222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>
                <a:latin typeface="Century Gothic" panose="020B0502020202020204" pitchFamily="34" charset="0"/>
              </a:endParaRPr>
            </a:p>
          </p:txBody>
        </p:sp>
        <p:sp>
          <p:nvSpPr>
            <p:cNvPr id="57" name="Chord 56"/>
            <p:cNvSpPr/>
            <p:nvPr/>
          </p:nvSpPr>
          <p:spPr>
            <a:xfrm rot="16200000">
              <a:off x="1979077" y="3254438"/>
              <a:ext cx="369894" cy="1250563"/>
            </a:xfrm>
            <a:prstGeom prst="chord">
              <a:avLst>
                <a:gd name="adj1" fmla="val 10785253"/>
                <a:gd name="adj2" fmla="val 5222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>
                <a:latin typeface="Century Gothic" panose="020B0502020202020204" pitchFamily="34" charset="0"/>
              </a:endParaRPr>
            </a:p>
          </p:txBody>
        </p:sp>
        <p:sp>
          <p:nvSpPr>
            <p:cNvPr id="60" name="Chord 59"/>
            <p:cNvSpPr/>
            <p:nvPr/>
          </p:nvSpPr>
          <p:spPr>
            <a:xfrm rot="16200000">
              <a:off x="1976192" y="7094590"/>
              <a:ext cx="369894" cy="1250563"/>
            </a:xfrm>
            <a:prstGeom prst="chord">
              <a:avLst>
                <a:gd name="adj1" fmla="val 10785253"/>
                <a:gd name="adj2" fmla="val 5222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>
                <a:latin typeface="Century Gothic" panose="020B0502020202020204" pitchFamily="34" charset="0"/>
              </a:endParaRPr>
            </a:p>
          </p:txBody>
        </p:sp>
      </p:grpSp>
      <p:sp>
        <p:nvSpPr>
          <p:cNvPr id="61" name="Rounded Rectangle 60"/>
          <p:cNvSpPr/>
          <p:nvPr/>
        </p:nvSpPr>
        <p:spPr>
          <a:xfrm>
            <a:off x="248592" y="217339"/>
            <a:ext cx="1875676" cy="1745653"/>
          </a:xfrm>
          <a:prstGeom prst="roundRect">
            <a:avLst>
              <a:gd name="adj" fmla="val 5646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GB" sz="1400" dirty="0">
                <a:latin typeface="Century Gothic" panose="020B0502020202020204" pitchFamily="34" charset="0"/>
              </a:rPr>
              <a:t>KS1 and 2</a:t>
            </a:r>
          </a:p>
          <a:p>
            <a:pPr algn="ctr"/>
            <a:r>
              <a:rPr lang="en-GB" sz="800" dirty="0">
                <a:solidFill>
                  <a:srgbClr val="6600FF"/>
                </a:solidFill>
                <a:latin typeface="Century Gothic" panose="020B0502020202020204" pitchFamily="34" charset="0"/>
              </a:rPr>
              <a:t>Topics studied will vary from primary school. All pupils will have studied Britain from the stone age to the iron age. Roman Britain, Anglo Saxons, Vikings and local studies.</a:t>
            </a:r>
          </a:p>
          <a:p>
            <a:pPr algn="ctr"/>
            <a:r>
              <a:rPr lang="en-GB" sz="800" dirty="0">
                <a:solidFill>
                  <a:srgbClr val="6600FF"/>
                </a:solidFill>
                <a:latin typeface="Century Gothic" panose="020B0502020202020204" pitchFamily="34" charset="0"/>
              </a:rPr>
              <a:t>They should have the begin of the skills in -Chronological understanding</a:t>
            </a:r>
          </a:p>
          <a:p>
            <a:pPr algn="ctr"/>
            <a:r>
              <a:rPr lang="en-GB" sz="800" dirty="0">
                <a:solidFill>
                  <a:srgbClr val="6600FF"/>
                </a:solidFill>
                <a:latin typeface="Century Gothic" panose="020B0502020202020204" pitchFamily="34" charset="0"/>
              </a:rPr>
              <a:t>Historical key words</a:t>
            </a:r>
          </a:p>
          <a:p>
            <a:pPr algn="ctr"/>
            <a:r>
              <a:rPr lang="en-GB" sz="800" dirty="0">
                <a:solidFill>
                  <a:srgbClr val="6600FF"/>
                </a:solidFill>
                <a:latin typeface="Century Gothic" panose="020B0502020202020204" pitchFamily="34" charset="0"/>
              </a:rPr>
              <a:t>Change and continuity</a:t>
            </a:r>
          </a:p>
          <a:p>
            <a:pPr algn="ctr"/>
            <a:r>
              <a:rPr lang="en-GB" sz="800" dirty="0">
                <a:solidFill>
                  <a:srgbClr val="6600FF"/>
                </a:solidFill>
                <a:latin typeface="Century Gothic" panose="020B0502020202020204" pitchFamily="34" charset="0"/>
              </a:rPr>
              <a:t>Cause and consequence</a:t>
            </a:r>
          </a:p>
          <a:p>
            <a:pPr algn="ctr"/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63" name="Circular Arrow 62"/>
          <p:cNvSpPr/>
          <p:nvPr/>
        </p:nvSpPr>
        <p:spPr>
          <a:xfrm flipV="1">
            <a:off x="8320379" y="4612317"/>
            <a:ext cx="4098526" cy="4266543"/>
          </a:xfrm>
          <a:prstGeom prst="circularArrow">
            <a:avLst>
              <a:gd name="adj1" fmla="val 17767"/>
              <a:gd name="adj2" fmla="val 1145949"/>
              <a:gd name="adj3" fmla="val 18507623"/>
              <a:gd name="adj4" fmla="val 16140204"/>
              <a:gd name="adj5" fmla="val 1564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4" name="Right Arrow 63"/>
          <p:cNvSpPr/>
          <p:nvPr/>
        </p:nvSpPr>
        <p:spPr>
          <a:xfrm>
            <a:off x="10332770" y="8534152"/>
            <a:ext cx="1583927" cy="1067047"/>
          </a:xfrm>
          <a:prstGeom prst="rightArrow">
            <a:avLst>
              <a:gd name="adj1" fmla="val 70497"/>
              <a:gd name="adj2" fmla="val 60390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0369642" y="7904193"/>
            <a:ext cx="104713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/>
              <a:t>Post-16 Pathways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0397698" y="8843893"/>
            <a:ext cx="104713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/>
              <a:t>Post-16 Pathways</a:t>
            </a:r>
          </a:p>
        </p:txBody>
      </p:sp>
      <p:sp>
        <p:nvSpPr>
          <p:cNvPr id="67" name="Oval 66"/>
          <p:cNvSpPr/>
          <p:nvPr/>
        </p:nvSpPr>
        <p:spPr>
          <a:xfrm>
            <a:off x="1416361" y="6484433"/>
            <a:ext cx="699107" cy="642107"/>
          </a:xfrm>
          <a:prstGeom prst="ellipse">
            <a:avLst/>
          </a:prstGeom>
          <a:solidFill>
            <a:srgbClr val="66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Y10</a:t>
            </a:r>
          </a:p>
        </p:txBody>
      </p:sp>
      <p:sp>
        <p:nvSpPr>
          <p:cNvPr id="68" name="Oval 67"/>
          <p:cNvSpPr/>
          <p:nvPr/>
        </p:nvSpPr>
        <p:spPr>
          <a:xfrm>
            <a:off x="9769320" y="8336784"/>
            <a:ext cx="699107" cy="642107"/>
          </a:xfrm>
          <a:prstGeom prst="ellipse">
            <a:avLst/>
          </a:prstGeom>
          <a:solidFill>
            <a:srgbClr val="66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Y11</a:t>
            </a:r>
          </a:p>
        </p:txBody>
      </p:sp>
      <p:sp>
        <p:nvSpPr>
          <p:cNvPr id="82" name="Rectangle 81"/>
          <p:cNvSpPr/>
          <p:nvPr/>
        </p:nvSpPr>
        <p:spPr>
          <a:xfrm>
            <a:off x="7665970" y="4108035"/>
            <a:ext cx="1299524" cy="7175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6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How has terror impacted the C20th?</a:t>
            </a:r>
          </a:p>
          <a:p>
            <a:pPr algn="ctr"/>
            <a:r>
              <a:rPr lang="en-GB" sz="500" dirty="0">
                <a:solidFill>
                  <a:srgbClr val="6600FF"/>
                </a:solidFill>
                <a:latin typeface="Century Gothic" panose="020B0502020202020204" pitchFamily="34" charset="0"/>
              </a:rPr>
              <a:t>Politics, power, terrorism, assassination, empire</a:t>
            </a:r>
          </a:p>
          <a:p>
            <a:pPr algn="ctr"/>
            <a:r>
              <a:rPr lang="en-GB" sz="500" dirty="0">
                <a:solidFill>
                  <a:srgbClr val="FF0000"/>
                </a:solidFill>
                <a:latin typeface="Century Gothic" panose="020B0502020202020204" pitchFamily="34" charset="0"/>
              </a:rPr>
              <a:t>NC 8,4</a:t>
            </a:r>
          </a:p>
          <a:p>
            <a:pPr algn="ctr"/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58" name="Rectangle 57"/>
          <p:cNvSpPr/>
          <p:nvPr/>
        </p:nvSpPr>
        <p:spPr>
          <a:xfrm rot="16200000">
            <a:off x="-3238336" y="5396491"/>
            <a:ext cx="711611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History</a:t>
            </a:r>
            <a:r>
              <a:rPr lang="en-US" sz="48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Curriculum Journey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756" y="100738"/>
            <a:ext cx="1435329" cy="507957"/>
          </a:xfrm>
          <a:prstGeom prst="rect">
            <a:avLst/>
          </a:prstGeom>
        </p:spPr>
      </p:pic>
      <p:grpSp>
        <p:nvGrpSpPr>
          <p:cNvPr id="70" name="Group 69"/>
          <p:cNvGrpSpPr/>
          <p:nvPr/>
        </p:nvGrpSpPr>
        <p:grpSpPr>
          <a:xfrm>
            <a:off x="11989488" y="1953571"/>
            <a:ext cx="739262" cy="816384"/>
            <a:chOff x="248592" y="1953571"/>
            <a:chExt cx="739262" cy="816384"/>
          </a:xfrm>
        </p:grpSpPr>
        <p:sp>
          <p:nvSpPr>
            <p:cNvPr id="71" name="Oval 70"/>
            <p:cNvSpPr/>
            <p:nvPr/>
          </p:nvSpPr>
          <p:spPr>
            <a:xfrm>
              <a:off x="248592" y="1953571"/>
              <a:ext cx="739262" cy="816384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248592" y="2132948"/>
              <a:ext cx="726185" cy="4001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0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KS3</a:t>
              </a: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11989488" y="4821888"/>
            <a:ext cx="739262" cy="816384"/>
            <a:chOff x="248592" y="1953571"/>
            <a:chExt cx="739262" cy="816384"/>
          </a:xfrm>
        </p:grpSpPr>
        <p:sp>
          <p:nvSpPr>
            <p:cNvPr id="74" name="Oval 73"/>
            <p:cNvSpPr/>
            <p:nvPr/>
          </p:nvSpPr>
          <p:spPr>
            <a:xfrm>
              <a:off x="248592" y="1953571"/>
              <a:ext cx="739262" cy="816384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Rectangle 74"/>
            <p:cNvSpPr/>
            <p:nvPr/>
          </p:nvSpPr>
          <p:spPr>
            <a:xfrm>
              <a:off x="248592" y="2132948"/>
              <a:ext cx="726185" cy="4001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0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KS3</a:t>
              </a: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662394" y="7204797"/>
            <a:ext cx="739262" cy="816384"/>
            <a:chOff x="-11078502" y="515249"/>
            <a:chExt cx="739262" cy="816384"/>
          </a:xfrm>
        </p:grpSpPr>
        <p:sp>
          <p:nvSpPr>
            <p:cNvPr id="77" name="Oval 76"/>
            <p:cNvSpPr/>
            <p:nvPr/>
          </p:nvSpPr>
          <p:spPr>
            <a:xfrm>
              <a:off x="-11078502" y="515249"/>
              <a:ext cx="739262" cy="816384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Rectangle 77"/>
            <p:cNvSpPr/>
            <p:nvPr/>
          </p:nvSpPr>
          <p:spPr>
            <a:xfrm>
              <a:off x="-11077451" y="755996"/>
              <a:ext cx="726185" cy="4001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0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KS4</a:t>
              </a:r>
            </a:p>
          </p:txBody>
        </p:sp>
      </p:grpSp>
      <p:sp>
        <p:nvSpPr>
          <p:cNvPr id="88" name="Rectangle 87"/>
          <p:cNvSpPr/>
          <p:nvPr/>
        </p:nvSpPr>
        <p:spPr>
          <a:xfrm>
            <a:off x="4933052" y="4108386"/>
            <a:ext cx="1334815" cy="7175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7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How significant was the civil rights movement in USA in the 1960s?</a:t>
            </a:r>
          </a:p>
          <a:p>
            <a:pPr algn="ctr"/>
            <a:r>
              <a:rPr lang="en-GB" sz="500" dirty="0">
                <a:solidFill>
                  <a:srgbClr val="6600FF"/>
                </a:solidFill>
                <a:latin typeface="Century Gothic" panose="020B0502020202020204" pitchFamily="34" charset="0"/>
              </a:rPr>
              <a:t>JFK ,Martin Luther King, Malcom </a:t>
            </a:r>
            <a:r>
              <a:rPr lang="en-GB" sz="700" dirty="0">
                <a:solidFill>
                  <a:srgbClr val="6600FF"/>
                </a:solidFill>
                <a:latin typeface="Century Gothic" panose="020B0502020202020204" pitchFamily="34" charset="0"/>
              </a:rPr>
              <a:t>X</a:t>
            </a:r>
          </a:p>
          <a:p>
            <a:pPr algn="ctr"/>
            <a:r>
              <a:rPr lang="en-GB" sz="700" dirty="0">
                <a:solidFill>
                  <a:srgbClr val="FF0000"/>
                </a:solidFill>
                <a:latin typeface="Century Gothic" panose="020B0502020202020204" pitchFamily="34" charset="0"/>
              </a:rPr>
              <a:t>NC 8</a:t>
            </a:r>
          </a:p>
          <a:p>
            <a:pPr algn="ctr"/>
            <a:endParaRPr lang="en-GB" sz="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6294198" y="2179981"/>
            <a:ext cx="1334815" cy="7175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8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What caused WW1?</a:t>
            </a:r>
          </a:p>
          <a:p>
            <a:pPr algn="ctr"/>
            <a:r>
              <a:rPr lang="en-GB" sz="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500" dirty="0">
                <a:solidFill>
                  <a:srgbClr val="6600FF"/>
                </a:solidFill>
                <a:latin typeface="Century Gothic" panose="020B0502020202020204" pitchFamily="34" charset="0"/>
              </a:rPr>
              <a:t>Militarism, nationalism, assassination, warfare, terrorism, power</a:t>
            </a:r>
          </a:p>
          <a:p>
            <a:pPr algn="ctr"/>
            <a:r>
              <a:rPr lang="en-GB" sz="700" dirty="0">
                <a:solidFill>
                  <a:srgbClr val="FF0000"/>
                </a:solidFill>
                <a:latin typeface="Century Gothic" panose="020B0502020202020204" pitchFamily="34" charset="0"/>
              </a:rPr>
              <a:t>NC 4,8</a:t>
            </a:r>
          </a:p>
        </p:txBody>
      </p:sp>
      <p:sp>
        <p:nvSpPr>
          <p:cNvPr id="90" name="Rectangle 89"/>
          <p:cNvSpPr/>
          <p:nvPr/>
        </p:nvSpPr>
        <p:spPr>
          <a:xfrm>
            <a:off x="2241522" y="187941"/>
            <a:ext cx="1334815" cy="79481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8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Migration and invasion: How the northwest changed?</a:t>
            </a:r>
          </a:p>
          <a:p>
            <a:pPr algn="ctr"/>
            <a:r>
              <a:rPr lang="en-GB" sz="500" dirty="0">
                <a:solidFill>
                  <a:srgbClr val="6600FF"/>
                </a:solidFill>
                <a:latin typeface="Century Gothic" panose="020B0502020202020204" pitchFamily="34" charset="0"/>
              </a:rPr>
              <a:t> Saxons, Vikings and Normans, social Hierarchy, castles</a:t>
            </a:r>
          </a:p>
          <a:p>
            <a:pPr algn="ctr"/>
            <a:r>
              <a:rPr lang="en-GB" sz="500" dirty="0">
                <a:solidFill>
                  <a:srgbClr val="FF0000"/>
                </a:solidFill>
                <a:latin typeface="Century Gothic" panose="020B0502020202020204" pitchFamily="34" charset="0"/>
              </a:rPr>
              <a:t>NC ,1, 6,7</a:t>
            </a:r>
            <a:endParaRPr lang="en-GB" sz="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79" name="Rectangle 78"/>
          <p:cNvSpPr/>
          <p:nvPr/>
        </p:nvSpPr>
        <p:spPr>
          <a:xfrm>
            <a:off x="4933053" y="2176181"/>
            <a:ext cx="1334815" cy="7175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7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War and revolution. How WW1 changed the world?</a:t>
            </a:r>
          </a:p>
          <a:p>
            <a:pPr algn="ctr"/>
            <a:r>
              <a:rPr lang="en-GB" sz="600" dirty="0">
                <a:solidFill>
                  <a:srgbClr val="6600FF"/>
                </a:solidFill>
                <a:latin typeface="Century Gothic" panose="020B0502020202020204" pitchFamily="34" charset="0"/>
              </a:rPr>
              <a:t>Peace treaties, Politics, democracy, dictatorships, suffragettes</a:t>
            </a:r>
          </a:p>
          <a:p>
            <a:pPr algn="ctr"/>
            <a:r>
              <a:rPr lang="en-GB" sz="700" dirty="0">
                <a:solidFill>
                  <a:srgbClr val="FF0000"/>
                </a:solidFill>
                <a:latin typeface="Century Gothic" panose="020B0502020202020204" pitchFamily="34" charset="0"/>
              </a:rPr>
              <a:t>NC 4, 8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2199478" y="2920778"/>
            <a:ext cx="1343687" cy="758932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Consequence</a:t>
            </a:r>
          </a:p>
        </p:txBody>
      </p:sp>
      <p:sp>
        <p:nvSpPr>
          <p:cNvPr id="80" name="Rectangle 79"/>
          <p:cNvSpPr/>
          <p:nvPr/>
        </p:nvSpPr>
        <p:spPr>
          <a:xfrm>
            <a:off x="2171087" y="2179981"/>
            <a:ext cx="1334815" cy="7175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8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The rise of the dictators and the Holocaust</a:t>
            </a:r>
          </a:p>
          <a:p>
            <a:pPr algn="ctr"/>
            <a:r>
              <a:rPr lang="en-GB" sz="600" dirty="0">
                <a:solidFill>
                  <a:srgbClr val="6600FF"/>
                </a:solidFill>
                <a:latin typeface="Century Gothic" panose="020B0502020202020204" pitchFamily="34" charset="0"/>
              </a:rPr>
              <a:t>Life in Nazi Germany, Politics, Power, social change, The Holocaust</a:t>
            </a:r>
          </a:p>
          <a:p>
            <a:pPr algn="ctr"/>
            <a:r>
              <a:rPr lang="en-GB" sz="800" dirty="0">
                <a:solidFill>
                  <a:srgbClr val="FF0000"/>
                </a:solidFill>
                <a:latin typeface="Century Gothic" panose="020B0502020202020204" pitchFamily="34" charset="0"/>
              </a:rPr>
              <a:t>NC 4,8</a:t>
            </a:r>
          </a:p>
          <a:p>
            <a:pPr algn="ctr"/>
            <a:r>
              <a:rPr lang="en-GB" sz="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65" name="Oval 64"/>
          <p:cNvSpPr/>
          <p:nvPr/>
        </p:nvSpPr>
        <p:spPr>
          <a:xfrm>
            <a:off x="1699189" y="1894810"/>
            <a:ext cx="544933" cy="589029"/>
          </a:xfrm>
          <a:prstGeom prst="ellipse">
            <a:avLst/>
          </a:prstGeom>
          <a:solidFill>
            <a:srgbClr val="66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Y8</a:t>
            </a:r>
          </a:p>
        </p:txBody>
      </p:sp>
      <p:sp>
        <p:nvSpPr>
          <p:cNvPr id="81" name="Rectangle 80"/>
          <p:cNvSpPr/>
          <p:nvPr/>
        </p:nvSpPr>
        <p:spPr>
          <a:xfrm>
            <a:off x="2185242" y="4127741"/>
            <a:ext cx="1334815" cy="7175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7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How did WW2 effect the British empire?</a:t>
            </a:r>
          </a:p>
          <a:p>
            <a:pPr algn="ctr"/>
            <a:r>
              <a:rPr lang="en-GB" sz="500" dirty="0">
                <a:solidFill>
                  <a:srgbClr val="6600FF"/>
                </a:solidFill>
                <a:latin typeface="Century Gothic" panose="020B0502020202020204" pitchFamily="34" charset="0"/>
              </a:rPr>
              <a:t>National identity, trade, power, conquest, nationalism, international city</a:t>
            </a:r>
          </a:p>
          <a:p>
            <a:pPr algn="ctr"/>
            <a:r>
              <a:rPr lang="en-GB" sz="500" dirty="0">
                <a:solidFill>
                  <a:srgbClr val="FF0000"/>
                </a:solidFill>
                <a:latin typeface="Century Gothic" panose="020B0502020202020204" pitchFamily="34" charset="0"/>
              </a:rPr>
              <a:t>NC 3,4,8</a:t>
            </a:r>
          </a:p>
        </p:txBody>
      </p:sp>
      <p:sp>
        <p:nvSpPr>
          <p:cNvPr id="84" name="Rectangle 83"/>
          <p:cNvSpPr/>
          <p:nvPr/>
        </p:nvSpPr>
        <p:spPr>
          <a:xfrm>
            <a:off x="2240608" y="6004487"/>
            <a:ext cx="2605114" cy="71753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700" dirty="0">
                <a:solidFill>
                  <a:srgbClr val="7030A0"/>
                </a:solidFill>
                <a:latin typeface="Century Gothic" panose="020B0502020202020204" pitchFamily="34" charset="0"/>
              </a:rPr>
              <a:t> America conflict and consolidation 1840-1890</a:t>
            </a:r>
          </a:p>
          <a:p>
            <a:pPr algn="ctr"/>
            <a:r>
              <a:rPr lang="en-GB" sz="500" dirty="0">
                <a:solidFill>
                  <a:srgbClr val="7030A0"/>
                </a:solidFill>
                <a:latin typeface="Century Gothic" panose="020B0502020202020204" pitchFamily="34" charset="0"/>
              </a:rPr>
              <a:t>Native </a:t>
            </a:r>
            <a:r>
              <a:rPr lang="en-GB" sz="500" dirty="0">
                <a:solidFill>
                  <a:srgbClr val="6600FF"/>
                </a:solidFill>
                <a:latin typeface="Century Gothic" panose="020B0502020202020204" pitchFamily="34" charset="0"/>
              </a:rPr>
              <a:t>Colonies, pirates, power, Native American </a:t>
            </a:r>
          </a:p>
          <a:p>
            <a:pPr algn="ctr"/>
            <a:r>
              <a:rPr lang="en-GB" sz="500" dirty="0">
                <a:solidFill>
                  <a:srgbClr val="6600FF"/>
                </a:solidFill>
                <a:latin typeface="Century Gothic" panose="020B0502020202020204" pitchFamily="34" charset="0"/>
              </a:rPr>
              <a:t>Culture, anthropology</a:t>
            </a:r>
          </a:p>
          <a:p>
            <a:pPr algn="ctr"/>
            <a:r>
              <a:rPr lang="en-GB" sz="5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500" dirty="0">
                <a:solidFill>
                  <a:srgbClr val="6600FF"/>
                </a:solidFill>
                <a:latin typeface="Century Gothic" panose="020B0502020202020204" pitchFamily="34" charset="0"/>
              </a:rPr>
              <a:t>Manifest destiny, politics, migration, agriculture , religion, economics</a:t>
            </a:r>
          </a:p>
          <a:p>
            <a:pPr algn="ctr"/>
            <a:r>
              <a:rPr lang="en-GB" sz="500" dirty="0">
                <a:solidFill>
                  <a:srgbClr val="6600FF"/>
                </a:solidFill>
                <a:latin typeface="Century Gothic" panose="020B0502020202020204" pitchFamily="34" charset="0"/>
              </a:rPr>
              <a:t>Civil war</a:t>
            </a:r>
          </a:p>
          <a:p>
            <a:pPr algn="ctr"/>
            <a:endParaRPr lang="en-GB" sz="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3532232" y="2176182"/>
            <a:ext cx="1334815" cy="7175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8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How much did America change in 1920s?</a:t>
            </a:r>
          </a:p>
          <a:p>
            <a:pPr algn="ctr"/>
            <a:r>
              <a:rPr lang="en-GB" sz="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700" dirty="0">
                <a:solidFill>
                  <a:srgbClr val="6600FF"/>
                </a:solidFill>
                <a:latin typeface="Century Gothic" panose="020B0502020202020204" pitchFamily="34" charset="0"/>
              </a:rPr>
              <a:t>KKK ,Prohibition, Gangsters</a:t>
            </a:r>
          </a:p>
          <a:p>
            <a:pPr algn="ctr"/>
            <a:r>
              <a:rPr lang="en-GB" sz="700" dirty="0">
                <a:solidFill>
                  <a:srgbClr val="FF0000"/>
                </a:solidFill>
                <a:latin typeface="Century Gothic" panose="020B0502020202020204" pitchFamily="34" charset="0"/>
              </a:rPr>
              <a:t>NC 4,8</a:t>
            </a:r>
            <a:endParaRPr lang="en-GB" sz="8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3594311" y="187941"/>
            <a:ext cx="1334815" cy="79232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8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How did the Normans change England?</a:t>
            </a:r>
          </a:p>
          <a:p>
            <a:pPr algn="ctr"/>
            <a:r>
              <a:rPr lang="en-GB" sz="600" dirty="0">
                <a:solidFill>
                  <a:srgbClr val="6600FF"/>
                </a:solidFill>
                <a:latin typeface="Century Gothic" panose="020B0502020202020204" pitchFamily="34" charset="0"/>
              </a:rPr>
              <a:t>Everyday life, power of the church, monarchy, power, Black death</a:t>
            </a:r>
          </a:p>
          <a:p>
            <a:pPr algn="ctr"/>
            <a:r>
              <a:rPr lang="en-GB" sz="600" dirty="0">
                <a:solidFill>
                  <a:srgbClr val="FF0000"/>
                </a:solidFill>
                <a:latin typeface="Century Gothic" panose="020B0502020202020204" pitchFamily="34" charset="0"/>
              </a:rPr>
              <a:t>NC 1,6</a:t>
            </a:r>
          </a:p>
          <a:p>
            <a:pPr algn="ctr"/>
            <a:endParaRPr lang="en-GB" sz="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92" name="Rectangle 91"/>
          <p:cNvSpPr/>
          <p:nvPr/>
        </p:nvSpPr>
        <p:spPr>
          <a:xfrm>
            <a:off x="4963773" y="199441"/>
            <a:ext cx="1345776" cy="78331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6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What can we learn about the African Kingdoms from evidence?</a:t>
            </a:r>
          </a:p>
          <a:p>
            <a:pPr algn="ctr"/>
            <a:r>
              <a:rPr lang="en-GB" sz="6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Why was Religion cause conflict in the Tudor Era?</a:t>
            </a:r>
          </a:p>
          <a:p>
            <a:pPr algn="ctr"/>
            <a:r>
              <a:rPr lang="en-GB" sz="600" dirty="0">
                <a:solidFill>
                  <a:srgbClr val="6600FF"/>
                </a:solidFill>
                <a:latin typeface="Century Gothic" panose="020B0502020202020204" pitchFamily="34" charset="0"/>
              </a:rPr>
              <a:t>Tudor Dynasty, power, religion, war</a:t>
            </a:r>
          </a:p>
          <a:p>
            <a:pPr algn="ctr"/>
            <a:r>
              <a:rPr lang="en-GB" sz="600" dirty="0">
                <a:solidFill>
                  <a:srgbClr val="FF0000"/>
                </a:solidFill>
                <a:latin typeface="Century Gothic" panose="020B0502020202020204" pitchFamily="34" charset="0"/>
              </a:rPr>
              <a:t>NC 2,6</a:t>
            </a:r>
          </a:p>
          <a:p>
            <a:pPr algn="ctr"/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7671550" y="189708"/>
            <a:ext cx="1334815" cy="82194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6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What were the consequences of the Civil war?</a:t>
            </a:r>
          </a:p>
          <a:p>
            <a:pPr algn="ctr"/>
            <a:r>
              <a:rPr lang="en-GB" sz="600" dirty="0">
                <a:solidFill>
                  <a:srgbClr val="6600FF"/>
                </a:solidFill>
                <a:latin typeface="Century Gothic" panose="020B0502020202020204" pitchFamily="34" charset="0"/>
              </a:rPr>
              <a:t>Cromwell, Ireland, restoration, empire building, </a:t>
            </a:r>
          </a:p>
          <a:p>
            <a:pPr algn="ctr"/>
            <a:r>
              <a:rPr lang="en-GB" sz="600" dirty="0">
                <a:solidFill>
                  <a:srgbClr val="FF0000"/>
                </a:solidFill>
                <a:latin typeface="Century Gothic" panose="020B0502020202020204" pitchFamily="34" charset="0"/>
              </a:rPr>
              <a:t>NC, 2,6</a:t>
            </a:r>
          </a:p>
          <a:p>
            <a:pPr algn="ctr"/>
            <a:r>
              <a:rPr lang="en-GB" sz="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97" name="Rectangle 96"/>
          <p:cNvSpPr/>
          <p:nvPr/>
        </p:nvSpPr>
        <p:spPr>
          <a:xfrm>
            <a:off x="9036976" y="1017782"/>
            <a:ext cx="1308088" cy="758932"/>
          </a:xfrm>
          <a:prstGeom prst="rect">
            <a:avLst/>
          </a:prstGeom>
          <a:solidFill>
            <a:srgbClr val="CC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Significance</a:t>
            </a:r>
          </a:p>
          <a:p>
            <a:pPr algn="ctr"/>
            <a:endParaRPr lang="en-GB" sz="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800" b="1" dirty="0">
                <a:solidFill>
                  <a:schemeClr val="tx1"/>
                </a:solidFill>
                <a:highlight>
                  <a:srgbClr val="00FFFF"/>
                </a:highlight>
                <a:latin typeface="Century Gothic" panose="020B0502020202020204" pitchFamily="34" charset="0"/>
              </a:rPr>
              <a:t>Sources –evaluating using provenance</a:t>
            </a:r>
          </a:p>
        </p:txBody>
      </p:sp>
      <p:sp>
        <p:nvSpPr>
          <p:cNvPr id="94" name="Rectangle 93"/>
          <p:cNvSpPr/>
          <p:nvPr/>
        </p:nvSpPr>
        <p:spPr>
          <a:xfrm>
            <a:off x="9018154" y="188020"/>
            <a:ext cx="1334815" cy="7947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7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What was the significance of the Slave trade for Liverpool?</a:t>
            </a:r>
          </a:p>
          <a:p>
            <a:pPr algn="ctr"/>
            <a:r>
              <a:rPr lang="en-GB" sz="700" dirty="0">
                <a:solidFill>
                  <a:srgbClr val="6600FF"/>
                </a:solidFill>
                <a:latin typeface="Century Gothic" panose="020B0502020202020204" pitchFamily="34" charset="0"/>
              </a:rPr>
              <a:t>Slavery, trade, nationality, empire</a:t>
            </a:r>
          </a:p>
          <a:p>
            <a:pPr algn="ctr"/>
            <a:r>
              <a:rPr lang="en-GB" sz="700" dirty="0">
                <a:solidFill>
                  <a:srgbClr val="FF0000"/>
                </a:solidFill>
                <a:latin typeface="Century Gothic" panose="020B0502020202020204" pitchFamily="34" charset="0"/>
              </a:rPr>
              <a:t>NC, 2,3,6,7</a:t>
            </a:r>
          </a:p>
          <a:p>
            <a:pPr algn="ctr"/>
            <a:r>
              <a:rPr lang="en-GB" sz="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95" name="Rectangle 94"/>
          <p:cNvSpPr/>
          <p:nvPr/>
        </p:nvSpPr>
        <p:spPr>
          <a:xfrm>
            <a:off x="8991437" y="2179980"/>
            <a:ext cx="1334815" cy="7175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8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What was the significance of the Industrial revolution?</a:t>
            </a:r>
          </a:p>
          <a:p>
            <a:pPr algn="ctr"/>
            <a:r>
              <a:rPr lang="en-GB" sz="500" dirty="0">
                <a:solidFill>
                  <a:srgbClr val="6600FF"/>
                </a:solidFill>
                <a:latin typeface="Century Gothic" panose="020B0502020202020204" pitchFamily="34" charset="0"/>
              </a:rPr>
              <a:t>Industry, agriculture, Industrial cities, protest, democracy, ordinary peoples lives, crime</a:t>
            </a:r>
          </a:p>
          <a:p>
            <a:pPr algn="ctr"/>
            <a:r>
              <a:rPr lang="en-GB" sz="500" dirty="0">
                <a:solidFill>
                  <a:srgbClr val="FF0000"/>
                </a:solidFill>
                <a:latin typeface="Century Gothic" panose="020B0502020202020204" pitchFamily="34" charset="0"/>
              </a:rPr>
              <a:t>NC 3,6</a:t>
            </a:r>
          </a:p>
          <a:p>
            <a:pPr algn="ctr"/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10225261" y="3839953"/>
            <a:ext cx="557273" cy="587159"/>
          </a:xfrm>
          <a:prstGeom prst="ellipse">
            <a:avLst/>
          </a:prstGeom>
          <a:solidFill>
            <a:srgbClr val="66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Y9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33102246-0B28-40A8-A170-1B2F078128E9}"/>
              </a:ext>
            </a:extLst>
          </p:cNvPr>
          <p:cNvSpPr/>
          <p:nvPr/>
        </p:nvSpPr>
        <p:spPr>
          <a:xfrm>
            <a:off x="9003294" y="4121378"/>
            <a:ext cx="1237985" cy="7175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7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How did treatment of disease develop from 1000 AD to modern day</a:t>
            </a:r>
          </a:p>
          <a:p>
            <a:pPr algn="ctr"/>
            <a:r>
              <a:rPr lang="en-GB" sz="700" dirty="0">
                <a:solidFill>
                  <a:srgbClr val="7030A0"/>
                </a:solidFill>
                <a:latin typeface="Century Gothic" panose="020B0502020202020204" pitchFamily="34" charset="0"/>
              </a:rPr>
              <a:t>Breadth study</a:t>
            </a:r>
            <a:endParaRPr lang="en-GB" sz="6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17" name="Oval 16"/>
          <p:cNvSpPr/>
          <p:nvPr/>
        </p:nvSpPr>
        <p:spPr>
          <a:xfrm>
            <a:off x="10118558" y="705393"/>
            <a:ext cx="526979" cy="539939"/>
          </a:xfrm>
          <a:prstGeom prst="ellipse">
            <a:avLst/>
          </a:prstGeom>
          <a:solidFill>
            <a:srgbClr val="66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Y7</a:t>
            </a:r>
          </a:p>
        </p:txBody>
      </p:sp>
      <p:sp>
        <p:nvSpPr>
          <p:cNvPr id="89" name="Rectangle 88"/>
          <p:cNvSpPr/>
          <p:nvPr/>
        </p:nvSpPr>
        <p:spPr>
          <a:xfrm>
            <a:off x="3598344" y="1021037"/>
            <a:ext cx="1316595" cy="729111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Change and continuity</a:t>
            </a:r>
          </a:p>
          <a:p>
            <a:endParaRPr lang="en-GB" sz="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700" b="1" dirty="0">
                <a:solidFill>
                  <a:schemeClr val="tx1"/>
                </a:solidFill>
                <a:highlight>
                  <a:srgbClr val="00FFFF"/>
                </a:highlight>
                <a:latin typeface="Century Gothic" panose="020B0502020202020204" pitchFamily="34" charset="0"/>
              </a:rPr>
              <a:t>Sources – How to analyse and support with own knowledge</a:t>
            </a:r>
          </a:p>
          <a:p>
            <a:endParaRPr lang="en-GB" sz="1200" dirty="0">
              <a:solidFill>
                <a:schemeClr val="tx1">
                  <a:lumMod val="50000"/>
                  <a:lumOff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6328749" y="1015812"/>
            <a:ext cx="1321097" cy="758932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Causation and consequence</a:t>
            </a:r>
          </a:p>
          <a:p>
            <a:endParaRPr lang="en-GB" sz="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800" b="1" dirty="0">
                <a:solidFill>
                  <a:schemeClr val="tx1"/>
                </a:solidFill>
                <a:highlight>
                  <a:srgbClr val="00FFFF"/>
                </a:highlight>
                <a:latin typeface="Century Gothic" panose="020B0502020202020204" pitchFamily="34" charset="0"/>
              </a:rPr>
              <a:t>Sources – Utility using own knowledge </a:t>
            </a:r>
          </a:p>
        </p:txBody>
      </p:sp>
      <p:sp>
        <p:nvSpPr>
          <p:cNvPr id="98" name="Rectangle 97"/>
          <p:cNvSpPr/>
          <p:nvPr/>
        </p:nvSpPr>
        <p:spPr>
          <a:xfrm>
            <a:off x="7637521" y="2931758"/>
            <a:ext cx="1351595" cy="758932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Causation</a:t>
            </a:r>
          </a:p>
          <a:p>
            <a:pPr lvl="0"/>
            <a:endParaRPr lang="en-GB" sz="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800" b="1" dirty="0">
                <a:solidFill>
                  <a:schemeClr val="tx1"/>
                </a:solidFill>
                <a:highlight>
                  <a:srgbClr val="FFFF00"/>
                </a:highlight>
                <a:latin typeface="Century Gothic" panose="020B0502020202020204" pitchFamily="34" charset="0"/>
              </a:rPr>
              <a:t>Interpretations – what and why?</a:t>
            </a:r>
          </a:p>
        </p:txBody>
      </p:sp>
      <p:sp>
        <p:nvSpPr>
          <p:cNvPr id="99" name="Rectangle 98"/>
          <p:cNvSpPr/>
          <p:nvPr/>
        </p:nvSpPr>
        <p:spPr>
          <a:xfrm>
            <a:off x="4967250" y="2941028"/>
            <a:ext cx="1311630" cy="758932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Consequence</a:t>
            </a:r>
          </a:p>
          <a:p>
            <a:pPr lvl="0" algn="ctr"/>
            <a:endParaRPr lang="en-GB" sz="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800" b="1" dirty="0">
                <a:solidFill>
                  <a:schemeClr val="tx1"/>
                </a:solidFill>
                <a:highlight>
                  <a:srgbClr val="00FFFF"/>
                </a:highlight>
                <a:latin typeface="Century Gothic" panose="020B0502020202020204" pitchFamily="34" charset="0"/>
              </a:rPr>
              <a:t>Sources - evaluation</a:t>
            </a:r>
          </a:p>
          <a:p>
            <a:pPr lvl="0" algn="ctr"/>
            <a:endParaRPr lang="en-GB" sz="8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6D908518-8CF1-4E1C-8A1C-069B754CB4BB}"/>
              </a:ext>
            </a:extLst>
          </p:cNvPr>
          <p:cNvSpPr/>
          <p:nvPr/>
        </p:nvSpPr>
        <p:spPr>
          <a:xfrm>
            <a:off x="6310159" y="199440"/>
            <a:ext cx="1334815" cy="8122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7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Why did religion cause conflict in the Tudor era?</a:t>
            </a:r>
          </a:p>
          <a:p>
            <a:pPr algn="ctr"/>
            <a:r>
              <a:rPr lang="en-GB" sz="7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Life for women and people of colour in the C16th and C17th</a:t>
            </a:r>
            <a:r>
              <a:rPr lang="en-GB" sz="600" dirty="0">
                <a:solidFill>
                  <a:srgbClr val="6600FF"/>
                </a:solidFill>
                <a:latin typeface="Century Gothic" panose="020B0502020202020204" pitchFamily="34" charset="0"/>
              </a:rPr>
              <a:t>Depth study female monarchs</a:t>
            </a:r>
            <a:r>
              <a:rPr lang="en-GB" sz="500" dirty="0">
                <a:solidFill>
                  <a:srgbClr val="6600FF"/>
                </a:solidFill>
                <a:latin typeface="Century Gothic" panose="020B0502020202020204" pitchFamily="34" charset="0"/>
              </a:rPr>
              <a:t>, Stuarts, Gunpowder plot, regicide, civil war</a:t>
            </a:r>
          </a:p>
          <a:p>
            <a:pPr algn="ctr"/>
            <a:r>
              <a:rPr lang="en-GB" sz="500" dirty="0">
                <a:solidFill>
                  <a:srgbClr val="FF0000"/>
                </a:solidFill>
                <a:latin typeface="Century Gothic" panose="020B0502020202020204" pitchFamily="34" charset="0"/>
              </a:rPr>
              <a:t>NC 2,6</a:t>
            </a:r>
          </a:p>
          <a:p>
            <a:pPr algn="ctr"/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0C2C9DAE-1AB5-4FB4-BEBC-443DB1EE9D19}"/>
              </a:ext>
            </a:extLst>
          </p:cNvPr>
          <p:cNvSpPr/>
          <p:nvPr/>
        </p:nvSpPr>
        <p:spPr>
          <a:xfrm>
            <a:off x="3543165" y="4121378"/>
            <a:ext cx="1334815" cy="7175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7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How did the fear of communism cause Conflict post 1944?</a:t>
            </a:r>
          </a:p>
          <a:p>
            <a:pPr algn="ctr"/>
            <a:r>
              <a:rPr lang="en-GB" sz="500" dirty="0">
                <a:solidFill>
                  <a:srgbClr val="7030A0"/>
                </a:solidFill>
                <a:latin typeface="Century Gothic" panose="020B0502020202020204" pitchFamily="34" charset="0"/>
              </a:rPr>
              <a:t>Hiroshima, Cold War, , Cuban missile crisis, Vietnam, moon landing</a:t>
            </a:r>
            <a:endParaRPr lang="en-GB" sz="500" dirty="0">
              <a:solidFill>
                <a:srgbClr val="6600FF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600" dirty="0">
                <a:solidFill>
                  <a:srgbClr val="FF0000"/>
                </a:solidFill>
                <a:latin typeface="Century Gothic" panose="020B0502020202020204" pitchFamily="34" charset="0"/>
              </a:rPr>
              <a:t>NC 8</a:t>
            </a:r>
          </a:p>
          <a:p>
            <a:pPr algn="ctr"/>
            <a:endParaRPr lang="en-GB" sz="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A71888D2-96CC-45D1-80BB-59C21291D65C}"/>
              </a:ext>
            </a:extLst>
          </p:cNvPr>
          <p:cNvSpPr/>
          <p:nvPr/>
        </p:nvSpPr>
        <p:spPr>
          <a:xfrm>
            <a:off x="6301350" y="4114981"/>
            <a:ext cx="1334815" cy="7175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7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To </a:t>
            </a:r>
            <a:r>
              <a:rPr lang="en-GB" sz="6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what extent has the UK become a more equal society?</a:t>
            </a:r>
          </a:p>
          <a:p>
            <a:pPr algn="ctr"/>
            <a:r>
              <a:rPr lang="en-GB" sz="500" dirty="0">
                <a:solidFill>
                  <a:srgbClr val="7030A0"/>
                </a:solidFill>
                <a:latin typeface="Century Gothic" panose="020B0502020202020204" pitchFamily="34" charset="0"/>
              </a:rPr>
              <a:t>Civil rights movement, Race, LGBTQ+, Stephen Lawrence 2011 riots</a:t>
            </a:r>
            <a:endParaRPr lang="en-GB" sz="500" dirty="0">
              <a:solidFill>
                <a:srgbClr val="6600FF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500" dirty="0">
                <a:solidFill>
                  <a:srgbClr val="FF0000"/>
                </a:solidFill>
                <a:latin typeface="Century Gothic" panose="020B0502020202020204" pitchFamily="34" charset="0"/>
              </a:rPr>
              <a:t>NC 4</a:t>
            </a:r>
          </a:p>
          <a:p>
            <a:pPr algn="ctr"/>
            <a:endParaRPr lang="en-GB" sz="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5C6035CF-535E-4110-85F4-C39328BDAC3A}"/>
              </a:ext>
            </a:extLst>
          </p:cNvPr>
          <p:cNvSpPr/>
          <p:nvPr/>
        </p:nvSpPr>
        <p:spPr>
          <a:xfrm>
            <a:off x="6301350" y="7911289"/>
            <a:ext cx="1331817" cy="71753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dirty="0">
                <a:solidFill>
                  <a:srgbClr val="6600FF"/>
                </a:solidFill>
                <a:latin typeface="Century Gothic" panose="020B0502020202020204" pitchFamily="34" charset="0"/>
              </a:rPr>
              <a:t>Examination preparation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73EFBC-1935-47B6-A53C-10AD91BF9E39}"/>
              </a:ext>
            </a:extLst>
          </p:cNvPr>
          <p:cNvSpPr txBox="1"/>
          <p:nvPr/>
        </p:nvSpPr>
        <p:spPr>
          <a:xfrm>
            <a:off x="11700676" y="6688475"/>
            <a:ext cx="1076848" cy="1477328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900" b="1" dirty="0">
                <a:solidFill>
                  <a:srgbClr val="6600FF"/>
                </a:solidFill>
              </a:rPr>
              <a:t>A level </a:t>
            </a:r>
            <a:r>
              <a:rPr lang="en-GB" sz="900" dirty="0"/>
              <a:t>History</a:t>
            </a:r>
          </a:p>
          <a:p>
            <a:r>
              <a:rPr lang="en-GB" sz="900" dirty="0"/>
              <a:t>At Hugh Baird, City of Liverpool, KGV</a:t>
            </a:r>
          </a:p>
          <a:p>
            <a:r>
              <a:rPr lang="en-GB" sz="900" dirty="0"/>
              <a:t>Other A levels linked to history </a:t>
            </a:r>
            <a:r>
              <a:rPr lang="en-GB" sz="900"/>
              <a:t>are sociology</a:t>
            </a:r>
            <a:r>
              <a:rPr lang="en-GB" sz="900" dirty="0"/>
              <a:t>, criminology, politics, classical studies, ancient history.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FA6974-8555-4A40-95AB-2E57C0FDF7ED}"/>
              </a:ext>
            </a:extLst>
          </p:cNvPr>
          <p:cNvSpPr txBox="1"/>
          <p:nvPr/>
        </p:nvSpPr>
        <p:spPr>
          <a:xfrm>
            <a:off x="11416779" y="8534152"/>
            <a:ext cx="1459250" cy="1061829"/>
          </a:xfrm>
          <a:prstGeom prst="rect">
            <a:avLst/>
          </a:prstGeom>
          <a:solidFill>
            <a:schemeClr val="bg1"/>
          </a:solidFill>
          <a:ln>
            <a:solidFill>
              <a:srgbClr val="9933FF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rgbClr val="6600FF"/>
                </a:solidFill>
              </a:rPr>
              <a:t>Careers in history</a:t>
            </a:r>
          </a:p>
          <a:p>
            <a:r>
              <a:rPr lang="en-GB" sz="700" dirty="0"/>
              <a:t>Law, Politics, Public sector</a:t>
            </a:r>
          </a:p>
          <a:p>
            <a:r>
              <a:rPr lang="en-GB" sz="700" dirty="0"/>
              <a:t>Business, Marketing, Journalism, Economics</a:t>
            </a:r>
          </a:p>
          <a:p>
            <a:r>
              <a:rPr lang="en-GB" sz="700" dirty="0"/>
              <a:t>Teaching, Academia</a:t>
            </a:r>
          </a:p>
          <a:p>
            <a:r>
              <a:rPr lang="en-GB" sz="700" dirty="0"/>
              <a:t>Insurance, Social research</a:t>
            </a:r>
          </a:p>
          <a:p>
            <a:r>
              <a:rPr lang="en-GB" sz="700" dirty="0"/>
              <a:t>Archaeology and curation (museums, galleries, archives and libraries)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3D8E7BA8-F141-4CA4-AC3D-9754294E2407}"/>
              </a:ext>
            </a:extLst>
          </p:cNvPr>
          <p:cNvSpPr txBox="1"/>
          <p:nvPr/>
        </p:nvSpPr>
        <p:spPr>
          <a:xfrm>
            <a:off x="10423605" y="342900"/>
            <a:ext cx="13019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Students will</a:t>
            </a:r>
          </a:p>
          <a:p>
            <a:r>
              <a:rPr lang="en-GB" sz="800" dirty="0"/>
              <a:t> build on KS2.</a:t>
            </a:r>
          </a:p>
          <a:p>
            <a:r>
              <a:rPr lang="en-GB" sz="800" dirty="0"/>
              <a:t>They will Study both </a:t>
            </a:r>
          </a:p>
          <a:p>
            <a:r>
              <a:rPr lang="en-GB" sz="800" dirty="0"/>
              <a:t>    Chronologically and</a:t>
            </a:r>
          </a:p>
          <a:p>
            <a:r>
              <a:rPr lang="en-GB" sz="800" dirty="0"/>
              <a:t>      Will begin to examine </a:t>
            </a:r>
          </a:p>
          <a:p>
            <a:r>
              <a:rPr lang="en-GB" sz="800" dirty="0"/>
              <a:t>       the main themes that </a:t>
            </a:r>
          </a:p>
          <a:p>
            <a:r>
              <a:rPr lang="en-GB" sz="800" dirty="0"/>
              <a:t>      Will be prominent throughout their history journey. Themes such as Race and identity, empire, power, protest and             democracy  and warfare.</a:t>
            </a:r>
          </a:p>
          <a:p>
            <a:endParaRPr lang="en-GB" sz="800" dirty="0"/>
          </a:p>
          <a:p>
            <a:r>
              <a:rPr lang="en-GB" sz="800" dirty="0"/>
              <a:t>                    Each year these themes are build on and developed.</a:t>
            </a:r>
          </a:p>
          <a:p>
            <a:r>
              <a:rPr lang="en-GB" sz="800" dirty="0"/>
              <a:t>Students will learn through enquiry based lesson and independent study. There is a termly exam skills focus to work on mastery of source</a:t>
            </a:r>
          </a:p>
          <a:p>
            <a:r>
              <a:rPr lang="en-GB" sz="800" dirty="0"/>
              <a:t>Or second order </a:t>
            </a:r>
          </a:p>
          <a:p>
            <a:r>
              <a:rPr lang="en-GB" sz="800" dirty="0"/>
              <a:t>concepts.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9A8F19-437C-457F-9048-C01AFA1C04DE}"/>
              </a:ext>
            </a:extLst>
          </p:cNvPr>
          <p:cNvSpPr txBox="1"/>
          <p:nvPr/>
        </p:nvSpPr>
        <p:spPr>
          <a:xfrm>
            <a:off x="902730" y="2964130"/>
            <a:ext cx="1360999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Pupils will build on the skills developed in YR 7 and 8 such as use of second order concepts, Sources</a:t>
            </a:r>
          </a:p>
          <a:p>
            <a:r>
              <a:rPr lang="en-GB" sz="1050" dirty="0"/>
              <a:t> and</a:t>
            </a:r>
          </a:p>
          <a:p>
            <a:r>
              <a:rPr lang="en-GB" sz="1050" dirty="0"/>
              <a:t> interpretations.</a:t>
            </a:r>
          </a:p>
          <a:p>
            <a:r>
              <a:rPr lang="en-GB" sz="1050" dirty="0"/>
              <a:t>In year 8 They will again touch on ‘spiral’ themes such as Protest, race and identity, Religion, empire and power.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3F08229-6C90-44F0-BDF0-BE13C5A4C881}"/>
              </a:ext>
            </a:extLst>
          </p:cNvPr>
          <p:cNvSpPr txBox="1"/>
          <p:nvPr/>
        </p:nvSpPr>
        <p:spPr>
          <a:xfrm>
            <a:off x="10431957" y="4553658"/>
            <a:ext cx="12183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Students will have increased confidence and ability to work independently and to shape their thoughts and ideas about the world around them and how local and </a:t>
            </a:r>
          </a:p>
          <a:p>
            <a:endParaRPr lang="en-GB" sz="900" dirty="0"/>
          </a:p>
          <a:p>
            <a:endParaRPr lang="en-GB" sz="900" dirty="0"/>
          </a:p>
          <a:p>
            <a:r>
              <a:rPr lang="en-GB" sz="900" dirty="0"/>
              <a:t>global history has shaped that. AS with each year the students will carrying out depth studies of the city and put this into national and global context.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B984E7C-CB78-4DE5-9495-6A2518CF5C45}"/>
              </a:ext>
            </a:extLst>
          </p:cNvPr>
          <p:cNvSpPr/>
          <p:nvPr/>
        </p:nvSpPr>
        <p:spPr>
          <a:xfrm>
            <a:off x="2249322" y="4909494"/>
            <a:ext cx="1283668" cy="758932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Change / continuity / consequence</a:t>
            </a:r>
          </a:p>
          <a:p>
            <a:endParaRPr lang="en-GB" sz="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700" b="1" dirty="0">
                <a:solidFill>
                  <a:schemeClr val="tx1"/>
                </a:solidFill>
                <a:highlight>
                  <a:srgbClr val="00FFFF"/>
                </a:highlight>
                <a:latin typeface="Century Gothic" panose="020B0502020202020204" pitchFamily="34" charset="0"/>
              </a:rPr>
              <a:t>Sources (multiples) –Supporting with own knowledge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19E300C-7335-4455-8625-3051762697B5}"/>
              </a:ext>
            </a:extLst>
          </p:cNvPr>
          <p:cNvSpPr/>
          <p:nvPr/>
        </p:nvSpPr>
        <p:spPr>
          <a:xfrm>
            <a:off x="4971741" y="4882746"/>
            <a:ext cx="1283668" cy="758932"/>
          </a:xfrm>
          <a:prstGeom prst="rect">
            <a:avLst/>
          </a:prstGeom>
          <a:solidFill>
            <a:srgbClr val="CC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Significance</a:t>
            </a:r>
          </a:p>
          <a:p>
            <a:endParaRPr lang="en-GB" sz="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800" b="1" dirty="0">
                <a:solidFill>
                  <a:schemeClr val="tx1"/>
                </a:solidFill>
                <a:highlight>
                  <a:srgbClr val="00FFFF"/>
                </a:highlight>
                <a:latin typeface="Century Gothic" panose="020B0502020202020204" pitchFamily="34" charset="0"/>
              </a:rPr>
              <a:t>Sources – Evaluating w/ Own knowledge and provenance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F9F9DED7-E205-42CE-9767-6514BB338EAA}"/>
              </a:ext>
            </a:extLst>
          </p:cNvPr>
          <p:cNvSpPr/>
          <p:nvPr/>
        </p:nvSpPr>
        <p:spPr>
          <a:xfrm>
            <a:off x="6309549" y="4892296"/>
            <a:ext cx="1283668" cy="758932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Change and continuity, similarity and difference</a:t>
            </a:r>
          </a:p>
          <a:p>
            <a:r>
              <a:rPr lang="en-GB" sz="700" b="1" dirty="0">
                <a:solidFill>
                  <a:schemeClr val="tx1"/>
                </a:solidFill>
                <a:highlight>
                  <a:srgbClr val="FFFF00"/>
                </a:highlight>
                <a:latin typeface="Century Gothic" panose="020B0502020202020204" pitchFamily="34" charset="0"/>
              </a:rPr>
              <a:t>Interpretation – Supporting with own knowledge</a:t>
            </a:r>
          </a:p>
        </p:txBody>
      </p:sp>
    </p:spTree>
    <p:extLst>
      <p:ext uri="{BB962C8B-B14F-4D97-AF65-F5344CB8AC3E}">
        <p14:creationId xmlns:p14="http://schemas.microsoft.com/office/powerpoint/2010/main" val="14443517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1657</TotalTime>
  <Words>1146</Words>
  <Application>Microsoft Office PowerPoint</Application>
  <PresentationFormat>A3 Paper (297x420 mm)</PresentationFormat>
  <Paragraphs>198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>Golborne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SNORWOODC</dc:creator>
  <cp:lastModifiedBy>GSainsbury</cp:lastModifiedBy>
  <cp:revision>86</cp:revision>
  <cp:lastPrinted>2022-12-15T10:28:52Z</cp:lastPrinted>
  <dcterms:created xsi:type="dcterms:W3CDTF">2019-07-01T10:17:12Z</dcterms:created>
  <dcterms:modified xsi:type="dcterms:W3CDTF">2022-12-19T10:07:05Z</dcterms:modified>
</cp:coreProperties>
</file>