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801600" cy="9601200" type="A3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BD3"/>
    <a:srgbClr val="C1C1F5"/>
    <a:srgbClr val="6600FF"/>
    <a:srgbClr val="9933FF"/>
    <a:srgbClr val="B686DA"/>
    <a:srgbClr val="AF9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63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29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70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5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4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35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6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7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9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E3A73-DE0E-48FF-AA8F-CAFE9DB048FB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2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45137" y="405662"/>
            <a:ext cx="2669628" cy="273904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Hardware components and network topologies.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51551" y="405662"/>
            <a:ext cx="2669628" cy="273904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Programming using Scratch ‘Virtual Tour’.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47461" y="405662"/>
            <a:ext cx="2669628" cy="273904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Database ‘Top Trumps’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8950746" y="1688778"/>
            <a:ext cx="2837794" cy="4561019"/>
            <a:chOff x="8618483" y="420416"/>
            <a:chExt cx="2837794" cy="3922993"/>
          </a:xfrm>
          <a:solidFill>
            <a:srgbClr val="7030A0"/>
          </a:solidFill>
        </p:grpSpPr>
        <p:sp>
          <p:nvSpPr>
            <p:cNvPr id="5" name="Block Arc 4"/>
            <p:cNvSpPr/>
            <p:nvPr/>
          </p:nvSpPr>
          <p:spPr>
            <a:xfrm rot="5400000">
              <a:off x="8075882" y="963016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Chord 19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 rot="10800000">
            <a:off x="708256" y="4439259"/>
            <a:ext cx="2837794" cy="4561019"/>
            <a:chOff x="8618482" y="420416"/>
            <a:chExt cx="2837794" cy="3922993"/>
          </a:xfrm>
          <a:solidFill>
            <a:srgbClr val="7030A0"/>
          </a:solidFill>
        </p:grpSpPr>
        <p:sp>
          <p:nvSpPr>
            <p:cNvPr id="56" name="Block Arc 55"/>
            <p:cNvSpPr/>
            <p:nvPr/>
          </p:nvSpPr>
          <p:spPr>
            <a:xfrm rot="5400000">
              <a:off x="8075882" y="963016"/>
              <a:ext cx="3922993" cy="2837794"/>
            </a:xfrm>
            <a:prstGeom prst="blockArc">
              <a:avLst>
                <a:gd name="adj1" fmla="val 10775961"/>
                <a:gd name="adj2" fmla="val 2312"/>
                <a:gd name="adj3" fmla="val 499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Chord 56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sp>
        <p:nvSpPr>
          <p:cNvPr id="61" name="Rounded Rectangle 60"/>
          <p:cNvSpPr/>
          <p:nvPr/>
        </p:nvSpPr>
        <p:spPr>
          <a:xfrm>
            <a:off x="49118" y="57265"/>
            <a:ext cx="1955934" cy="1682737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>
                <a:latin typeface="Century Gothic" panose="020B0502020202020204" pitchFamily="34" charset="0"/>
              </a:rPr>
              <a:t>Name: </a:t>
            </a:r>
          </a:p>
          <a:p>
            <a:r>
              <a:rPr lang="en-GB" sz="1500" dirty="0">
                <a:latin typeface="Century Gothic" panose="020B0502020202020204" pitchFamily="34" charset="0"/>
              </a:rPr>
              <a:t> </a:t>
            </a:r>
          </a:p>
          <a:p>
            <a:endParaRPr lang="en-GB" sz="1500" dirty="0">
              <a:latin typeface="Century Gothic" panose="020B0502020202020204" pitchFamily="34" charset="0"/>
            </a:endParaRPr>
          </a:p>
          <a:p>
            <a:r>
              <a:rPr lang="en-GB" sz="1600" dirty="0" err="1">
                <a:latin typeface="Century Gothic" panose="020B0502020202020204" pitchFamily="34" charset="0"/>
              </a:rPr>
              <a:t>Enf</a:t>
            </a:r>
            <a:r>
              <a:rPr lang="en-GB" sz="1600" dirty="0">
                <a:latin typeface="Century Gothic" panose="020B0502020202020204" pitchFamily="34" charset="0"/>
              </a:rPr>
              <a:t> of KS3 Target:</a:t>
            </a:r>
          </a:p>
          <a:p>
            <a:endParaRPr lang="en-GB" sz="1500" dirty="0">
              <a:latin typeface="Century Gothic" panose="020B0502020202020204" pitchFamily="34" charset="0"/>
            </a:endParaRPr>
          </a:p>
          <a:p>
            <a:endParaRPr lang="en-GB" sz="1500" dirty="0">
              <a:latin typeface="Century Gothic" panose="020B0502020202020204" pitchFamily="34" charset="0"/>
            </a:endParaRPr>
          </a:p>
          <a:p>
            <a:endParaRPr lang="en-GB" sz="15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0369642" y="7904193"/>
            <a:ext cx="104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Post-16 Pathway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208352" y="6725265"/>
            <a:ext cx="2669628" cy="2625211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Algorithms and Python Programming.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914766" y="6725265"/>
            <a:ext cx="2669628" cy="2625211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Project:</a:t>
            </a:r>
          </a:p>
          <a:p>
            <a:r>
              <a:rPr lang="en-GB" dirty="0">
                <a:latin typeface="Century Gothic" panose="020B0502020202020204" pitchFamily="34" charset="0"/>
              </a:rPr>
              <a:t>Business Studies (Apprentice – Ready Meal).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610676" y="6725265"/>
            <a:ext cx="2669628" cy="2625211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Data Representation (conversions and binary counter).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2" name="Rectangle 71"/>
          <p:cNvSpPr/>
          <p:nvPr/>
        </p:nvSpPr>
        <p:spPr>
          <a:xfrm>
            <a:off x="2209532" y="3602620"/>
            <a:ext cx="2669628" cy="253905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Animation techniques using Adobe Animate.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4915946" y="3602620"/>
            <a:ext cx="2669628" cy="253905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Spreadsheet Modelling.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7611856" y="3602620"/>
            <a:ext cx="2669628" cy="253905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The Internet (history and HTML website).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 rot="16200000">
            <a:off x="9343502" y="3563681"/>
            <a:ext cx="58946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</a:t>
            </a:r>
            <a:r>
              <a:rPr lang="en-US" sz="25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omputing Curriculum Journey</a:t>
            </a:r>
          </a:p>
        </p:txBody>
      </p:sp>
      <p:sp>
        <p:nvSpPr>
          <p:cNvPr id="80" name="Oval 79"/>
          <p:cNvSpPr/>
          <p:nvPr/>
        </p:nvSpPr>
        <p:spPr>
          <a:xfrm>
            <a:off x="1478540" y="1755578"/>
            <a:ext cx="699107" cy="841368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Y7</a:t>
            </a:r>
          </a:p>
        </p:txBody>
      </p:sp>
      <p:sp>
        <p:nvSpPr>
          <p:cNvPr id="81" name="Oval 80"/>
          <p:cNvSpPr/>
          <p:nvPr/>
        </p:nvSpPr>
        <p:spPr>
          <a:xfrm>
            <a:off x="10393486" y="4681090"/>
            <a:ext cx="699107" cy="841368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Y8</a:t>
            </a:r>
          </a:p>
        </p:txBody>
      </p:sp>
      <p:sp>
        <p:nvSpPr>
          <p:cNvPr id="82" name="Oval 81"/>
          <p:cNvSpPr/>
          <p:nvPr/>
        </p:nvSpPr>
        <p:spPr>
          <a:xfrm>
            <a:off x="1381338" y="7714968"/>
            <a:ext cx="699107" cy="841368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756" y="292462"/>
            <a:ext cx="1435329" cy="6655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5874105" y="6249798"/>
            <a:ext cx="748585" cy="796817"/>
            <a:chOff x="248592" y="1953571"/>
            <a:chExt cx="739262" cy="816384"/>
          </a:xfrm>
        </p:grpSpPr>
        <p:sp>
          <p:nvSpPr>
            <p:cNvPr id="3" name="Oval 2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sp>
        <p:nvSpPr>
          <p:cNvPr id="90" name="Rounded Rectangle 60">
            <a:extLst>
              <a:ext uri="{FF2B5EF4-FFF2-40B4-BE49-F238E27FC236}">
                <a16:creationId xmlns:a16="http://schemas.microsoft.com/office/drawing/2014/main" id="{A6CBD462-F748-46FF-A983-2DF1D22B3026}"/>
              </a:ext>
            </a:extLst>
          </p:cNvPr>
          <p:cNvSpPr/>
          <p:nvPr/>
        </p:nvSpPr>
        <p:spPr>
          <a:xfrm>
            <a:off x="10356035" y="1298683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Y7: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91" name="Rounded Rectangle 60">
            <a:extLst>
              <a:ext uri="{FF2B5EF4-FFF2-40B4-BE49-F238E27FC236}">
                <a16:creationId xmlns:a16="http://schemas.microsoft.com/office/drawing/2014/main" id="{90B306C0-44FD-47BB-9729-3073E70F0317}"/>
              </a:ext>
            </a:extLst>
          </p:cNvPr>
          <p:cNvSpPr/>
          <p:nvPr/>
        </p:nvSpPr>
        <p:spPr>
          <a:xfrm>
            <a:off x="171220" y="4295259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Y8: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92" name="Rounded Rectangle 60">
            <a:extLst>
              <a:ext uri="{FF2B5EF4-FFF2-40B4-BE49-F238E27FC236}">
                <a16:creationId xmlns:a16="http://schemas.microsoft.com/office/drawing/2014/main" id="{1035F1E9-9C8A-460A-B70A-BE1D0076B2E4}"/>
              </a:ext>
            </a:extLst>
          </p:cNvPr>
          <p:cNvSpPr/>
          <p:nvPr/>
        </p:nvSpPr>
        <p:spPr>
          <a:xfrm>
            <a:off x="10372608" y="7561655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Y9: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1AA17213-2AA9-42E2-AD8E-2FE8248B9405}"/>
              </a:ext>
            </a:extLst>
          </p:cNvPr>
          <p:cNvGrpSpPr/>
          <p:nvPr/>
        </p:nvGrpSpPr>
        <p:grpSpPr>
          <a:xfrm>
            <a:off x="5798931" y="3188576"/>
            <a:ext cx="748585" cy="796817"/>
            <a:chOff x="248592" y="1953571"/>
            <a:chExt cx="739262" cy="816384"/>
          </a:xfrm>
        </p:grpSpPr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1567FB36-C27A-40C5-89CB-F31AC9F3DE0C}"/>
                </a:ext>
              </a:extLst>
            </p:cNvPr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A268FE50-70FB-4CC5-B57F-3EACE383E245}"/>
                </a:ext>
              </a:extLst>
            </p:cNvPr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sp>
        <p:nvSpPr>
          <p:cNvPr id="97" name="Rounded Rectangle 60">
            <a:extLst>
              <a:ext uri="{FF2B5EF4-FFF2-40B4-BE49-F238E27FC236}">
                <a16:creationId xmlns:a16="http://schemas.microsoft.com/office/drawing/2014/main" id="{1A6D3EA6-0168-448C-9002-9672BF8282E1}"/>
              </a:ext>
            </a:extLst>
          </p:cNvPr>
          <p:cNvSpPr/>
          <p:nvPr/>
        </p:nvSpPr>
        <p:spPr>
          <a:xfrm>
            <a:off x="2484511" y="2091605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98" name="Rounded Rectangle 60">
            <a:extLst>
              <a:ext uri="{FF2B5EF4-FFF2-40B4-BE49-F238E27FC236}">
                <a16:creationId xmlns:a16="http://schemas.microsoft.com/office/drawing/2014/main" id="{BC7B7F1C-F91C-4D00-BD2D-3908A0E96260}"/>
              </a:ext>
            </a:extLst>
          </p:cNvPr>
          <p:cNvSpPr/>
          <p:nvPr/>
        </p:nvSpPr>
        <p:spPr>
          <a:xfrm>
            <a:off x="5308398" y="2086986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99" name="Rounded Rectangle 60">
            <a:extLst>
              <a:ext uri="{FF2B5EF4-FFF2-40B4-BE49-F238E27FC236}">
                <a16:creationId xmlns:a16="http://schemas.microsoft.com/office/drawing/2014/main" id="{B904C6FF-8F6B-462A-8489-1BEED33744AD}"/>
              </a:ext>
            </a:extLst>
          </p:cNvPr>
          <p:cNvSpPr/>
          <p:nvPr/>
        </p:nvSpPr>
        <p:spPr>
          <a:xfrm>
            <a:off x="8017359" y="2078709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0" name="Rounded Rectangle 60">
            <a:extLst>
              <a:ext uri="{FF2B5EF4-FFF2-40B4-BE49-F238E27FC236}">
                <a16:creationId xmlns:a16="http://schemas.microsoft.com/office/drawing/2014/main" id="{912843D8-3FC4-471B-914C-91657AEFE10E}"/>
              </a:ext>
            </a:extLst>
          </p:cNvPr>
          <p:cNvSpPr/>
          <p:nvPr/>
        </p:nvSpPr>
        <p:spPr>
          <a:xfrm>
            <a:off x="2513861" y="5056791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1" name="Rounded Rectangle 60">
            <a:extLst>
              <a:ext uri="{FF2B5EF4-FFF2-40B4-BE49-F238E27FC236}">
                <a16:creationId xmlns:a16="http://schemas.microsoft.com/office/drawing/2014/main" id="{3BA47375-575D-45B2-A036-EE831E267570}"/>
              </a:ext>
            </a:extLst>
          </p:cNvPr>
          <p:cNvSpPr/>
          <p:nvPr/>
        </p:nvSpPr>
        <p:spPr>
          <a:xfrm>
            <a:off x="5337748" y="5052172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2" name="Rounded Rectangle 60">
            <a:extLst>
              <a:ext uri="{FF2B5EF4-FFF2-40B4-BE49-F238E27FC236}">
                <a16:creationId xmlns:a16="http://schemas.microsoft.com/office/drawing/2014/main" id="{177F1B3E-3199-4C34-B3A3-0BD9F1A5D42B}"/>
              </a:ext>
            </a:extLst>
          </p:cNvPr>
          <p:cNvSpPr/>
          <p:nvPr/>
        </p:nvSpPr>
        <p:spPr>
          <a:xfrm>
            <a:off x="8046709" y="5043895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3" name="Rounded Rectangle 60">
            <a:extLst>
              <a:ext uri="{FF2B5EF4-FFF2-40B4-BE49-F238E27FC236}">
                <a16:creationId xmlns:a16="http://schemas.microsoft.com/office/drawing/2014/main" id="{A2595837-29AD-4D95-9E1F-1D03045AFA1E}"/>
              </a:ext>
            </a:extLst>
          </p:cNvPr>
          <p:cNvSpPr/>
          <p:nvPr/>
        </p:nvSpPr>
        <p:spPr>
          <a:xfrm>
            <a:off x="2602574" y="8286938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4" name="Rounded Rectangle 60">
            <a:extLst>
              <a:ext uri="{FF2B5EF4-FFF2-40B4-BE49-F238E27FC236}">
                <a16:creationId xmlns:a16="http://schemas.microsoft.com/office/drawing/2014/main" id="{8B24EF47-A08C-425F-BA74-93A3816032B0}"/>
              </a:ext>
            </a:extLst>
          </p:cNvPr>
          <p:cNvSpPr/>
          <p:nvPr/>
        </p:nvSpPr>
        <p:spPr>
          <a:xfrm>
            <a:off x="5426461" y="8282319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05" name="Rounded Rectangle 60">
            <a:extLst>
              <a:ext uri="{FF2B5EF4-FFF2-40B4-BE49-F238E27FC236}">
                <a16:creationId xmlns:a16="http://schemas.microsoft.com/office/drawing/2014/main" id="{8824F923-D89F-4556-AB1D-2D693C56AAB2}"/>
              </a:ext>
            </a:extLst>
          </p:cNvPr>
          <p:cNvSpPr/>
          <p:nvPr/>
        </p:nvSpPr>
        <p:spPr>
          <a:xfrm>
            <a:off x="8135422" y="8274042"/>
            <a:ext cx="1955934" cy="1010682"/>
          </a:xfrm>
          <a:prstGeom prst="roundRect">
            <a:avLst>
              <a:gd name="adj" fmla="val 564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latin typeface="Century Gothic" panose="020B0502020202020204" pitchFamily="34" charset="0"/>
              </a:rPr>
              <a:t>End of topic grade: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105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143</Words>
  <Application>Microsoft Office PowerPoint</Application>
  <PresentationFormat>A3 Paper (297x420 mm)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Golborne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SNORWOODC</dc:creator>
  <cp:lastModifiedBy>Carl Wallwork</cp:lastModifiedBy>
  <cp:revision>95</cp:revision>
  <cp:lastPrinted>2019-07-01T19:32:56Z</cp:lastPrinted>
  <dcterms:created xsi:type="dcterms:W3CDTF">2019-07-01T10:17:12Z</dcterms:created>
  <dcterms:modified xsi:type="dcterms:W3CDTF">2021-09-03T14:10:40Z</dcterms:modified>
</cp:coreProperties>
</file>